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9" r:id="rId2"/>
    <p:sldId id="300" r:id="rId3"/>
    <p:sldId id="263" r:id="rId4"/>
    <p:sldId id="264" r:id="rId5"/>
    <p:sldId id="265" r:id="rId6"/>
    <p:sldId id="266" r:id="rId7"/>
    <p:sldId id="267" r:id="rId8"/>
    <p:sldId id="269" r:id="rId9"/>
    <p:sldId id="268" r:id="rId10"/>
    <p:sldId id="278" r:id="rId11"/>
    <p:sldId id="275" r:id="rId12"/>
    <p:sldId id="276" r:id="rId13"/>
    <p:sldId id="277" r:id="rId14"/>
    <p:sldId id="279" r:id="rId15"/>
    <p:sldId id="280" r:id="rId16"/>
    <p:sldId id="282" r:id="rId17"/>
    <p:sldId id="283" r:id="rId18"/>
    <p:sldId id="284" r:id="rId19"/>
    <p:sldId id="285" r:id="rId20"/>
    <p:sldId id="298" r:id="rId21"/>
    <p:sldId id="286" r:id="rId22"/>
    <p:sldId id="287" r:id="rId23"/>
    <p:sldId id="288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>
      <p:cViewPr varScale="1">
        <p:scale>
          <a:sx n="112" d="100"/>
          <a:sy n="112" d="100"/>
        </p:scale>
        <p:origin x="480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5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C7A40B86-46D8-8248-B40F-542C3CD25C6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859ADB8D-8E55-B946-AB8E-D1A518C0591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197B7E6-B6F8-2949-9B6C-338D6447181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3A223809-2F67-F244-B1E0-B43DF720C4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11E61757-F771-0B43-95BA-32A6F8D1C8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C536F9D1-F7E4-8044-A8F0-259F630CBF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AA74E50-F338-B34B-B910-FE1E46D4F5D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http://www.microscope.com/media/catalog/product/cache/2/image/9df78eab33525d08d6e5fb8d27136e95/o/m/om239p__3_of_5_copy.png</a:t>
            </a:r>
          </a:p>
        </p:txBody>
      </p:sp>
    </p:spTree>
    <p:extLst>
      <p:ext uri="{BB962C8B-B14F-4D97-AF65-F5344CB8AC3E}">
        <p14:creationId xmlns:p14="http://schemas.microsoft.com/office/powerpoint/2010/main" val="3894996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A90F2A99-4A0D-194A-A9C2-A49D1E6C1A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1910D18-42CA-484A-9474-E451361EF134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A7801B5C-EBB5-314D-A755-0C3F3F2E8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C4983DF8-6FCC-B947-B93E-E8C9C6675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857F27D3-2491-8C45-BC7C-681F9B7B60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E46A1FE-22A6-2E45-989A-142E98B62BAE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0950C43-E18D-4649-BED2-5E2DAB6446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3694155-3963-864A-8ED0-27098A998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D3AFAF58-F235-E549-A95B-56F574048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696AB4-4E13-A34F-89DE-EC3B05E8DCE8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E9D51975-9CD2-2E48-9A81-9584BF390B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8C8E677-7568-A747-A776-6949C6764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B0FB8E2C-FFD6-3148-B082-61C959AB52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40C3A90-BBD7-5845-A0BF-D31257982497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88BD2E00-5F3A-D948-9BAA-F91718E83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D01B17D-54A7-5847-8D4F-DF8D78E566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217B8B74-7089-434B-9106-E5475B28AF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683A59-F133-BE40-974D-767F80177BF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244D759D-2F96-F148-9F3F-ED40A2D48A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71B0F4C-526A-1F4C-A2EE-DCD409519C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992563C0-BA63-7143-AD59-42E24E3FA0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C1CE9DC-C812-2E4D-9981-DA8CD6584E85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EA6C1F44-7FBD-974E-91E1-3EEE905EFE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4698E7D-DBAD-964E-9094-B37D8072E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A750B4B3-0F0F-3243-B045-DB49E4C5A4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D38E72C-0EF0-7448-AC65-C59B7ECE8343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6BDBC224-EB63-B94D-A6AD-32B9BE0D3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747518F-E2F3-F54E-B0A2-7BB866973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C932EBDB-B271-6147-A0A9-D566D237C2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1B9A4F4-32DB-7E49-8AA5-7853B47D9EA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CA81A338-CB34-3749-97B5-727B316F6E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904BA4C-0524-BB4C-A8FF-A2A614773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48A6D556-56DA-0245-82F3-62392D8E8C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91ED065-4093-CC4F-B923-432E0BC0B459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320A7914-D516-2744-9DEC-F580EF10E3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0115E58-8DE2-7740-802F-CA783C067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CF04D47F-2C1A-CA47-8ED0-3B90C2E7F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ECD2A14-1F84-3A4B-A4AE-0778E60C29BF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C6D7A006-3533-5543-A5C7-C97378C8FB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C82C76DA-2FD7-9942-8903-538E2758B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D9776558-0532-A349-B310-372B64F22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A49BCE-9DFE-6042-8088-908B5D56EEDC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F1C2FFDA-E93E-9745-9344-91AC6B0B53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3E5ACB3B-E0E5-EB4B-8CDE-412034F7D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AA8044D7-6499-DB43-9F34-EA30D03DD0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ACA644-E737-074E-A2CE-93FC0055881C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6CA0EC6E-E1D1-0848-9903-7916ADFA8A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8FAEDBC-0D64-F145-BE94-1249007783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B91C04E0-3C4C-B647-8D99-267709DFA8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DD679D-ADDC-A043-BE30-7669B70301A5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E620D0E6-F404-C441-B9A7-FEE2CE1992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F962DE40-CA23-0F43-878F-02125C4F2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CFCD8EAA-ABC6-1345-88BE-4A11938D6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8127BA-829D-AC4C-B0E5-44F00F1A8E2F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AA2715B9-3758-0246-97DF-940F41F59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215B7E45-F7F3-A042-861C-E92F775A8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550A36B5-D9B9-C54E-89B9-984675A679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C6EEF56-0245-F640-B378-F109755DFFD6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21E1D558-529A-9049-AA32-991AA82AC4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7F2CE9D4-7233-314D-99C3-CF6080D2E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205B0FA3-FD00-7C47-9EB2-EDF9E8CCAD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A95BB30-62C7-F04D-A4CC-F37879E4A3AD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A9B66C90-22EA-904B-86EF-510227F210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B2DFE387-595B-A448-9DE6-5C6BB9393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E3249CE8-27AD-9147-B34F-B43A983383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6E6F833-FE3D-5E42-82F1-B9307AAFA864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720FE297-8212-DC43-823B-7AE9ED0602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C6A2BB0-5096-F641-90E0-49779FE43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6C8FE162-5717-F541-8093-E062963E03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514E3A-95A1-B04B-AB13-80F377F90EBE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84673304-4351-5841-A9AA-75A7DA51E9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FC8FEC4-D375-D141-99D3-14E1561D3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67DEA422-2586-DF47-9146-39B3698C55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D2C0CE5-8371-F040-BB89-DE96E0778F90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BE0768C2-C175-B14D-87F1-5B24370C6F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24095A2A-C52D-C046-9737-3733BF319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FDA7C80F-6AF8-694E-A3B5-B3B1F6987B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9F33877-398E-3641-820E-FF2AD858C5DF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E4956EAA-AEC9-A34D-BC79-F9A220E2A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D7EC347D-CA35-D243-B08B-9D53673F72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F6B28D77-21CD-F643-ACC7-4F746F48B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2116252-5178-FD49-940A-9C0B12BE10F5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6E57FB5F-7569-AB43-87FC-11AFC647C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3A9F407-9FD4-474D-BCD4-A4641220F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0DD39B-F72C-0548-BA8D-0723EB98C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E6AE3B-7CA1-A440-8B64-6AC46D3FFB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5EE322-1499-5248-B2E3-4BC65FD52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40C16-516C-E442-99BF-EC4B45D76A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64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6D7C6C-E823-054E-A75B-E3C730495A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E3FE86-4BFD-DB44-A55B-E7BA66241F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1CD091-A959-C242-B06E-7652EFEA2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9AB309-1F52-A24F-9C2B-523E778C27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282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4D32CD-231C-C94F-8F77-A92164ED54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26B20A-3BA4-6045-B1A8-B20AB86B62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BF448A-B27D-E749-BFE5-11EF049F1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7232AA-D2E6-A64C-BF06-FAFD3C6A48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41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4273DA-10DC-6341-9D90-2FBC8F99DD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DED768-99C9-1A40-981E-92C6003802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9B5C2-A386-F84F-9AA9-F6E11F558F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18B8D-866E-574D-B5AB-A3870878A8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69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E0AAF7-7EFC-0847-94ED-91B3A69DCE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08A8BD-6565-C549-B144-069D23B781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EE0C797-6EF8-4744-93D3-C9AC11B431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7FA6C-E999-6A43-9CB1-67C128D3C6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901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FF9F79-215F-D44F-995D-0171E2259C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768B672-F3DB-544B-BAC6-68DB057973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DC7B85-9BB5-C241-9CBF-27021BB474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BA8D5-1295-7848-B005-E40402111D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5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127BFF-3AB3-004A-8FC7-C87EF715C1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1852DAA-F193-324C-873E-2EA7C19802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C824EB-8049-2845-AB27-BDC09CDF7C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B08FD-7E68-E547-B596-FEEB09560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7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34F09C-E1DC-644D-8531-BE99E59E40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F88BF-5A70-E448-9A61-64AC1AF813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7BCAEB-B73B-C84A-A27C-F6035F7AE6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A49EC9-69A3-EE4E-B16E-16BB027751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96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EC30B-C561-F446-9581-F57AD86C5D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E3C617-5AD3-2F4E-B90F-89608C00ED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013B75-662B-AD46-A75E-03185083A3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DE099-B5A3-D940-ADA2-2AF7F85F6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391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038FE1-B637-734D-B798-1E47D7DE6F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78DFD6-A995-0E4A-B51F-46A6B91BAB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5D36C8-1D60-A246-A551-43992584A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37D09-0408-F547-A58A-584A57ED4E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41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3F933A-0A87-164D-A27A-527D773AB6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B0E6A2-AD29-DC4D-8B2E-35DCDEFDF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2EEEE7-15C2-3C41-ABE7-8C4F01722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D9DB4-98B7-1346-B27B-AFCEFC20BE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01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23FAB6D-CB25-5342-9874-78B82DDD5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0C98F7C-5347-5449-BF1A-BBD3CF0B2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53045A1-CD48-A640-A48F-CB81B0DFAA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683EC16-A715-8441-AEB1-5A44A9A135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7BB0CA2-9AFB-5A41-9ECE-CA7788A174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5B1CD0-8975-1D43-86F5-B4878F6C46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A3A52-33EB-934D-B578-9C3936851A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Petrographic Microscopes 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1C8E97-5829-FD40-A0E8-E706FADA29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EPSS 51</a:t>
            </a:r>
          </a:p>
          <a:p>
            <a:endParaRPr lang="en-US" dirty="0"/>
          </a:p>
          <a:p>
            <a:r>
              <a:rPr lang="en-US" sz="1200" dirty="0"/>
              <a:t>Adapted from Greg </a:t>
            </a:r>
            <a:r>
              <a:rPr lang="en-US" sz="1200" dirty="0" err="1"/>
              <a:t>Druschel</a:t>
            </a:r>
            <a:r>
              <a:rPr lang="en-US" sz="1200" dirty="0"/>
              <a:t>, University of Delaware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894C38-9748-924B-B45B-37DDD0F0ABE8}"/>
              </a:ext>
            </a:extLst>
          </p:cNvPr>
          <p:cNvSpPr txBox="1"/>
          <p:nvPr/>
        </p:nvSpPr>
        <p:spPr>
          <a:xfrm>
            <a:off x="6949440" y="41948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3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Petrographic Microscope</a:t>
            </a:r>
          </a:p>
        </p:txBody>
      </p:sp>
      <p:pic>
        <p:nvPicPr>
          <p:cNvPr id="1026" name="Picture 2" descr="Image result for petrographic microscope part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069" y="1193800"/>
            <a:ext cx="5239862" cy="52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 flipV="1">
            <a:off x="3220720" y="1645920"/>
            <a:ext cx="1239520" cy="6096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97760" y="1445865"/>
            <a:ext cx="122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Ocular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5792052" y="1933838"/>
            <a:ext cx="882411" cy="7755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29318" y="1698537"/>
            <a:ext cx="2846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Analyzer </a:t>
            </a:r>
            <a:r>
              <a:rPr lang="en-US" sz="2000" i="1" dirty="0"/>
              <a:t>(upper polar)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068407" y="5048073"/>
            <a:ext cx="1288021" cy="31989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55556" y="5014029"/>
            <a:ext cx="1611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Lower polar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670551" y="4328160"/>
            <a:ext cx="2094489" cy="35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65201" y="4163187"/>
            <a:ext cx="1918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Rotating stage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3717795" y="2447233"/>
            <a:ext cx="1565405" cy="47877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01771" y="2247914"/>
            <a:ext cx="1966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Gypsum plate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3875186" y="3068287"/>
            <a:ext cx="1239520" cy="6096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72686" y="2848013"/>
            <a:ext cx="3192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Rotating nosepiece</a:t>
            </a:r>
          </a:p>
          <a:p>
            <a:r>
              <a:rPr lang="en-US" sz="2000" i="1" dirty="0">
                <a:solidFill>
                  <a:srgbClr val="FF0000"/>
                </a:solidFill>
              </a:rPr>
              <a:t>(use to change objectives!)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5933440" y="3148212"/>
            <a:ext cx="2356109" cy="57212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85498" y="2898712"/>
            <a:ext cx="3296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Objectives </a:t>
            </a:r>
            <a:r>
              <a:rPr lang="en-US" sz="2000" i="1" dirty="0">
                <a:solidFill>
                  <a:srgbClr val="FF0000"/>
                </a:solidFill>
              </a:rPr>
              <a:t>(do not touch!)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7575628" y="3940104"/>
            <a:ext cx="954367" cy="11594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585965" y="3690025"/>
            <a:ext cx="1611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Arm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3962042" y="4563297"/>
            <a:ext cx="1484709" cy="11809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70551" y="4481338"/>
            <a:ext cx="1697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Condenser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 flipH="1">
            <a:off x="3352800" y="5193184"/>
            <a:ext cx="2093951" cy="84955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15022" y="5688791"/>
            <a:ext cx="1611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Light source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7575628" y="4718172"/>
            <a:ext cx="954367" cy="11594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557598" y="4481338"/>
            <a:ext cx="1611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Focus</a:t>
            </a:r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6026487" y="2348741"/>
            <a:ext cx="935333" cy="3606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06847" y="2092902"/>
            <a:ext cx="3161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Bertrand lens </a:t>
            </a:r>
            <a:r>
              <a:rPr lang="en-US" sz="2000" i="1" dirty="0"/>
              <a:t>(inverts light)</a:t>
            </a:r>
          </a:p>
        </p:txBody>
      </p:sp>
    </p:spTree>
    <p:extLst>
      <p:ext uri="{BB962C8B-B14F-4D97-AF65-F5344CB8AC3E}">
        <p14:creationId xmlns:p14="http://schemas.microsoft.com/office/powerpoint/2010/main" val="376267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Group 2">
            <a:extLst>
              <a:ext uri="{FF2B5EF4-FFF2-40B4-BE49-F238E27FC236}">
                <a16:creationId xmlns:a16="http://schemas.microsoft.com/office/drawing/2014/main" id="{10B5CFE8-7842-8742-ADEF-C8D61B80F8EC}"/>
              </a:ext>
            </a:extLst>
          </p:cNvPr>
          <p:cNvGrpSpPr>
            <a:grpSpLocks/>
          </p:cNvGrpSpPr>
          <p:nvPr/>
        </p:nvGrpSpPr>
        <p:grpSpPr bwMode="auto">
          <a:xfrm>
            <a:off x="8769350" y="2128838"/>
            <a:ext cx="304800" cy="995362"/>
            <a:chOff x="4485" y="1302"/>
            <a:chExt cx="192" cy="627"/>
          </a:xfrm>
        </p:grpSpPr>
        <p:sp>
          <p:nvSpPr>
            <p:cNvPr id="15405" name="Oval 3">
              <a:extLst>
                <a:ext uri="{FF2B5EF4-FFF2-40B4-BE49-F238E27FC236}">
                  <a16:creationId xmlns:a16="http://schemas.microsoft.com/office/drawing/2014/main" id="{D3028255-821C-8C4F-AA53-E8792DABB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5" y="1302"/>
              <a:ext cx="192" cy="62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5406" name="Line 4">
              <a:extLst>
                <a:ext uri="{FF2B5EF4-FFF2-40B4-BE49-F238E27FC236}">
                  <a16:creationId xmlns:a16="http://schemas.microsoft.com/office/drawing/2014/main" id="{55049937-7A80-8F4F-A4E0-2A263741B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1" y="1304"/>
              <a:ext cx="0" cy="6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5407" name="Line 5">
              <a:extLst>
                <a:ext uri="{FF2B5EF4-FFF2-40B4-BE49-F238E27FC236}">
                  <a16:creationId xmlns:a16="http://schemas.microsoft.com/office/drawing/2014/main" id="{6F6FEEA3-80B0-0947-AC47-71566DBCF6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88" y="1522"/>
              <a:ext cx="187" cy="18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grpSp>
        <p:nvGrpSpPr>
          <p:cNvPr id="40962" name="Group 6">
            <a:extLst>
              <a:ext uri="{FF2B5EF4-FFF2-40B4-BE49-F238E27FC236}">
                <a16:creationId xmlns:a16="http://schemas.microsoft.com/office/drawing/2014/main" id="{1D8775A8-2817-EF40-B42A-0E0E73CE92E9}"/>
              </a:ext>
            </a:extLst>
          </p:cNvPr>
          <p:cNvGrpSpPr>
            <a:grpSpLocks/>
          </p:cNvGrpSpPr>
          <p:nvPr/>
        </p:nvGrpSpPr>
        <p:grpSpPr bwMode="auto">
          <a:xfrm>
            <a:off x="3290889" y="2306639"/>
            <a:ext cx="1169987" cy="530225"/>
            <a:chOff x="1113" y="1462"/>
            <a:chExt cx="737" cy="334"/>
          </a:xfrm>
        </p:grpSpPr>
        <p:pic>
          <p:nvPicPr>
            <p:cNvPr id="41001" name="Picture 7">
              <a:extLst>
                <a:ext uri="{FF2B5EF4-FFF2-40B4-BE49-F238E27FC236}">
                  <a16:creationId xmlns:a16="http://schemas.microsoft.com/office/drawing/2014/main" id="{5B093E2A-2227-DD45-A6DB-9EFF07956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3" y="1462"/>
              <a:ext cx="737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03" name="Line 8">
              <a:extLst>
                <a:ext uri="{FF2B5EF4-FFF2-40B4-BE49-F238E27FC236}">
                  <a16:creationId xmlns:a16="http://schemas.microsoft.com/office/drawing/2014/main" id="{61283876-6ABA-7248-BD87-887D982B01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8" y="1462"/>
              <a:ext cx="35" cy="1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5404" name="Line 9">
              <a:extLst>
                <a:ext uri="{FF2B5EF4-FFF2-40B4-BE49-F238E27FC236}">
                  <a16:creationId xmlns:a16="http://schemas.microsoft.com/office/drawing/2014/main" id="{3F357C1B-7E35-2240-AD5C-C50272C515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18" y="1637"/>
              <a:ext cx="35" cy="14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pic>
        <p:nvPicPr>
          <p:cNvPr id="40963" name="Picture 10">
            <a:extLst>
              <a:ext uri="{FF2B5EF4-FFF2-40B4-BE49-F238E27FC236}">
                <a16:creationId xmlns:a16="http://schemas.microsoft.com/office/drawing/2014/main" id="{14F80161-7848-0546-A18A-D53F1B501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52800"/>
            <a:ext cx="3048000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Rectangle 11">
            <a:extLst>
              <a:ext uri="{FF2B5EF4-FFF2-40B4-BE49-F238E27FC236}">
                <a16:creationId xmlns:a16="http://schemas.microsoft.com/office/drawing/2014/main" id="{3C5DE30E-3574-E240-87BC-560385B53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  <a:ea typeface="+mn-ea"/>
              </a:rPr>
              <a:t>2) Insert the </a:t>
            </a:r>
            <a:r>
              <a:rPr lang="en-US" sz="2800" b="1" dirty="0">
                <a:latin typeface="+mj-lt"/>
                <a:ea typeface="+mn-ea"/>
              </a:rPr>
              <a:t>analyzer</a:t>
            </a:r>
            <a:r>
              <a:rPr lang="en-US" sz="2800" dirty="0">
                <a:latin typeface="+mj-lt"/>
                <a:ea typeface="+mn-ea"/>
              </a:rPr>
              <a:t> (upper polarizer)</a:t>
            </a:r>
          </a:p>
        </p:txBody>
      </p:sp>
      <p:pic>
        <p:nvPicPr>
          <p:cNvPr id="40965" name="Picture 12">
            <a:extLst>
              <a:ext uri="{FF2B5EF4-FFF2-40B4-BE49-F238E27FC236}">
                <a16:creationId xmlns:a16="http://schemas.microsoft.com/office/drawing/2014/main" id="{1B386B51-5082-B748-944A-C6F3EBE55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438401"/>
            <a:ext cx="635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13">
            <a:extLst>
              <a:ext uri="{FF2B5EF4-FFF2-40B4-BE49-F238E27FC236}">
                <a16:creationId xmlns:a16="http://schemas.microsoft.com/office/drawing/2014/main" id="{E9C65C77-0574-4E4D-A560-879D2EDC1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39976"/>
            <a:ext cx="6921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Line 14">
            <a:extLst>
              <a:ext uri="{FF2B5EF4-FFF2-40B4-BE49-F238E27FC236}">
                <a16:creationId xmlns:a16="http://schemas.microsoft.com/office/drawing/2014/main" id="{5F049713-7E5E-EC49-9C29-00024D5B5D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8650" y="2570163"/>
            <a:ext cx="1563688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grpSp>
        <p:nvGrpSpPr>
          <p:cNvPr id="40968" name="Group 15">
            <a:extLst>
              <a:ext uri="{FF2B5EF4-FFF2-40B4-BE49-F238E27FC236}">
                <a16:creationId xmlns:a16="http://schemas.microsoft.com/office/drawing/2014/main" id="{6703F8CC-6DB4-F84E-81DD-5AD4A3DA3A05}"/>
              </a:ext>
            </a:extLst>
          </p:cNvPr>
          <p:cNvGrpSpPr>
            <a:grpSpLocks/>
          </p:cNvGrpSpPr>
          <p:nvPr/>
        </p:nvGrpSpPr>
        <p:grpSpPr bwMode="auto">
          <a:xfrm>
            <a:off x="5621339" y="2392364"/>
            <a:ext cx="1220787" cy="388937"/>
            <a:chOff x="2581" y="1497"/>
            <a:chExt cx="769" cy="245"/>
          </a:xfrm>
        </p:grpSpPr>
        <p:sp>
          <p:nvSpPr>
            <p:cNvPr id="15398" name="Rectangle 16">
              <a:extLst>
                <a:ext uri="{FF2B5EF4-FFF2-40B4-BE49-F238E27FC236}">
                  <a16:creationId xmlns:a16="http://schemas.microsoft.com/office/drawing/2014/main" id="{7B77E339-B426-D044-B404-D76C1F152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497"/>
              <a:ext cx="769" cy="245"/>
            </a:xfrm>
            <a:prstGeom prst="rect">
              <a:avLst/>
            </a:prstGeom>
            <a:solidFill>
              <a:srgbClr val="E60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5399" name="Line 17">
              <a:extLst>
                <a:ext uri="{FF2B5EF4-FFF2-40B4-BE49-F238E27FC236}">
                  <a16:creationId xmlns:a16="http://schemas.microsoft.com/office/drawing/2014/main" id="{6666D7E1-3193-4C46-8EA0-54746B295A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5" y="1497"/>
              <a:ext cx="0" cy="24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5400" name="Line 18">
              <a:extLst>
                <a:ext uri="{FF2B5EF4-FFF2-40B4-BE49-F238E27FC236}">
                  <a16:creationId xmlns:a16="http://schemas.microsoft.com/office/drawing/2014/main" id="{E9CEFE9B-C3FC-6549-8935-F49309F6DE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0" y="1497"/>
              <a:ext cx="0" cy="24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5401" name="Line 19">
              <a:extLst>
                <a:ext uri="{FF2B5EF4-FFF2-40B4-BE49-F238E27FC236}">
                  <a16:creationId xmlns:a16="http://schemas.microsoft.com/office/drawing/2014/main" id="{0383DFD8-82F5-9646-9472-9BE4FCCA1D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0" y="1497"/>
              <a:ext cx="0" cy="24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grpSp>
        <p:nvGrpSpPr>
          <p:cNvPr id="40969" name="Group 20">
            <a:extLst>
              <a:ext uri="{FF2B5EF4-FFF2-40B4-BE49-F238E27FC236}">
                <a16:creationId xmlns:a16="http://schemas.microsoft.com/office/drawing/2014/main" id="{F2BA58E4-A312-3048-A2B7-D7829E5B63C8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828801"/>
            <a:ext cx="611188" cy="1497013"/>
            <a:chOff x="2016" y="1152"/>
            <a:chExt cx="385" cy="943"/>
          </a:xfrm>
        </p:grpSpPr>
        <p:sp>
          <p:nvSpPr>
            <p:cNvPr id="15392" name="AutoShape 21">
              <a:extLst>
                <a:ext uri="{FF2B5EF4-FFF2-40B4-BE49-F238E27FC236}">
                  <a16:creationId xmlns:a16="http://schemas.microsoft.com/office/drawing/2014/main" id="{1BC0C702-1A34-D64E-9E09-E7AC90386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152"/>
              <a:ext cx="385" cy="943"/>
            </a:xfrm>
            <a:prstGeom prst="cube">
              <a:avLst>
                <a:gd name="adj" fmla="val 76704"/>
              </a:avLst>
            </a:prstGeom>
            <a:solidFill>
              <a:srgbClr val="0099CC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grpSp>
          <p:nvGrpSpPr>
            <p:cNvPr id="40992" name="Group 22">
              <a:extLst>
                <a:ext uri="{FF2B5EF4-FFF2-40B4-BE49-F238E27FC236}">
                  <a16:creationId xmlns:a16="http://schemas.microsoft.com/office/drawing/2014/main" id="{42391B70-4A77-2E41-A7F9-BD392CA3E1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2" y="1200"/>
              <a:ext cx="210" cy="838"/>
              <a:chOff x="2142" y="1200"/>
              <a:chExt cx="210" cy="838"/>
            </a:xfrm>
          </p:grpSpPr>
          <p:sp>
            <p:nvSpPr>
              <p:cNvPr id="15394" name="Line 23">
                <a:extLst>
                  <a:ext uri="{FF2B5EF4-FFF2-40B4-BE49-F238E27FC236}">
                    <a16:creationId xmlns:a16="http://schemas.microsoft.com/office/drawing/2014/main" id="{6B70C22E-1FEE-1D45-AC6B-D9AC8A3CC5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2" y="1409"/>
                <a:ext cx="0" cy="62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5395" name="Line 24">
                <a:extLst>
                  <a:ext uri="{FF2B5EF4-FFF2-40B4-BE49-F238E27FC236}">
                    <a16:creationId xmlns:a16="http://schemas.microsoft.com/office/drawing/2014/main" id="{B71345C3-95F6-1E4C-9B50-A82BE3E595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2" y="1339"/>
                <a:ext cx="0" cy="62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5396" name="Line 25">
                <a:extLst>
                  <a:ext uri="{FF2B5EF4-FFF2-40B4-BE49-F238E27FC236}">
                    <a16:creationId xmlns:a16="http://schemas.microsoft.com/office/drawing/2014/main" id="{060E9DED-7743-2746-AB3F-8A014F1E1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2" y="1270"/>
                <a:ext cx="0" cy="62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5397" name="Line 26">
                <a:extLst>
                  <a:ext uri="{FF2B5EF4-FFF2-40B4-BE49-F238E27FC236}">
                    <a16:creationId xmlns:a16="http://schemas.microsoft.com/office/drawing/2014/main" id="{CEBCD096-5695-D44F-86B0-9DC048CEF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2" y="1200"/>
                <a:ext cx="0" cy="62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</p:grpSp>
      </p:grpSp>
      <p:sp>
        <p:nvSpPr>
          <p:cNvPr id="15371" name="Text Box 27">
            <a:extLst>
              <a:ext uri="{FF2B5EF4-FFF2-40B4-BE49-F238E27FC236}">
                <a16:creationId xmlns:a16="http://schemas.microsoft.com/office/drawing/2014/main" id="{F20FDC48-404B-EF4F-B995-68F183A71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1" y="1524000"/>
            <a:ext cx="13192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400" b="1">
                <a:solidFill>
                  <a:schemeClr val="bg2"/>
                </a:solidFill>
                <a:latin typeface="+mj-lt"/>
                <a:ea typeface="+mn-ea"/>
              </a:rPr>
              <a:t>west (left)</a:t>
            </a:r>
          </a:p>
        </p:txBody>
      </p:sp>
      <p:sp>
        <p:nvSpPr>
          <p:cNvPr id="15372" name="Text Box 28">
            <a:extLst>
              <a:ext uri="{FF2B5EF4-FFF2-40B4-BE49-F238E27FC236}">
                <a16:creationId xmlns:a16="http://schemas.microsoft.com/office/drawing/2014/main" id="{3D7D5775-AF10-6B41-92AE-ADCBD75A6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5" y="3263900"/>
            <a:ext cx="1525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400" b="1">
                <a:solidFill>
                  <a:schemeClr val="bg2"/>
                </a:solidFill>
                <a:latin typeface="+mj-lt"/>
                <a:ea typeface="+mn-ea"/>
              </a:rPr>
              <a:t>east (right)</a:t>
            </a:r>
          </a:p>
        </p:txBody>
      </p:sp>
      <p:sp>
        <p:nvSpPr>
          <p:cNvPr id="15373" name="Line 29">
            <a:extLst>
              <a:ext uri="{FF2B5EF4-FFF2-40B4-BE49-F238E27FC236}">
                <a16:creationId xmlns:a16="http://schemas.microsoft.com/office/drawing/2014/main" id="{9BD53A74-5E9C-1A46-9EE0-E9792E8998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1276" y="2586038"/>
            <a:ext cx="2646363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sp>
        <p:nvSpPr>
          <p:cNvPr id="15374" name="Text Box 30">
            <a:extLst>
              <a:ext uri="{FF2B5EF4-FFF2-40B4-BE49-F238E27FC236}">
                <a16:creationId xmlns:a16="http://schemas.microsoft.com/office/drawing/2014/main" id="{99CE64A4-353A-1845-A388-88C0FBB15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1" y="3962401"/>
            <a:ext cx="3522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400">
                <a:solidFill>
                  <a:schemeClr val="bg2"/>
                </a:solidFill>
                <a:latin typeface="+mj-lt"/>
                <a:ea typeface="+mn-ea"/>
              </a:rPr>
              <a:t>Now what happens?</a:t>
            </a:r>
          </a:p>
          <a:p>
            <a:pPr>
              <a:defRPr/>
            </a:pPr>
            <a:r>
              <a:rPr lang="en-US" altLang="en-US" sz="2400">
                <a:solidFill>
                  <a:schemeClr val="bg2"/>
                </a:solidFill>
                <a:latin typeface="+mj-lt"/>
                <a:ea typeface="+mn-ea"/>
              </a:rPr>
              <a:t>What reaches your eye?</a:t>
            </a:r>
          </a:p>
        </p:txBody>
      </p:sp>
      <p:sp>
        <p:nvSpPr>
          <p:cNvPr id="11295" name="Text Box 31">
            <a:extLst>
              <a:ext uri="{FF2B5EF4-FFF2-40B4-BE49-F238E27FC236}">
                <a16:creationId xmlns:a16="http://schemas.microsoft.com/office/drawing/2014/main" id="{6AB82E08-E490-D740-B17E-362D5D9AB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563" y="5226050"/>
            <a:ext cx="525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>
                <a:solidFill>
                  <a:srgbClr val="E60A07"/>
                </a:solidFill>
              </a:rPr>
              <a:t>Why would anyone design a microscope that prevents light from reaching your eye???</a:t>
            </a:r>
          </a:p>
        </p:txBody>
      </p:sp>
      <p:sp>
        <p:nvSpPr>
          <p:cNvPr id="15376" name="Oval 32">
            <a:extLst>
              <a:ext uri="{FF2B5EF4-FFF2-40B4-BE49-F238E27FC236}">
                <a16:creationId xmlns:a16="http://schemas.microsoft.com/office/drawing/2014/main" id="{3E3BD76D-A270-0D4A-900F-91E73EBBE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1" y="3865564"/>
            <a:ext cx="665163" cy="206375"/>
          </a:xfrm>
          <a:prstGeom prst="ellipse">
            <a:avLst/>
          </a:prstGeom>
          <a:noFill/>
          <a:ln w="19050">
            <a:solidFill>
              <a:srgbClr val="E60A0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+mj-lt"/>
              <a:ea typeface="+mn-ea"/>
            </a:endParaRPr>
          </a:p>
        </p:txBody>
      </p:sp>
      <p:sp>
        <p:nvSpPr>
          <p:cNvPr id="15377" name="Text Box 33">
            <a:extLst>
              <a:ext uri="{FF2B5EF4-FFF2-40B4-BE49-F238E27FC236}">
                <a16:creationId xmlns:a16="http://schemas.microsoft.com/office/drawing/2014/main" id="{6D213DA8-EC1F-D24C-B35F-376C99191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988050"/>
            <a:ext cx="2438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b="1" dirty="0">
                <a:solidFill>
                  <a:schemeClr val="bg2"/>
                </a:solidFill>
                <a:latin typeface="+mj-lt"/>
                <a:ea typeface="+mn-ea"/>
              </a:rPr>
              <a:t>XPL=crossed </a:t>
            </a:r>
            <a:r>
              <a:rPr lang="en-US" altLang="en-US" b="1" dirty="0" err="1">
                <a:solidFill>
                  <a:schemeClr val="bg2"/>
                </a:solidFill>
                <a:latin typeface="+mj-lt"/>
                <a:ea typeface="+mn-ea"/>
              </a:rPr>
              <a:t>polars</a:t>
            </a:r>
            <a:endParaRPr lang="en-US" altLang="en-US" b="1" dirty="0">
              <a:solidFill>
                <a:schemeClr val="bg2"/>
              </a:solidFill>
              <a:latin typeface="+mj-lt"/>
              <a:ea typeface="+mn-ea"/>
            </a:endParaRPr>
          </a:p>
        </p:txBody>
      </p:sp>
      <p:grpSp>
        <p:nvGrpSpPr>
          <p:cNvPr id="40977" name="Group 36">
            <a:extLst>
              <a:ext uri="{FF2B5EF4-FFF2-40B4-BE49-F238E27FC236}">
                <a16:creationId xmlns:a16="http://schemas.microsoft.com/office/drawing/2014/main" id="{79D96718-9A0B-9B49-A0C0-CEF0BD56EA68}"/>
              </a:ext>
            </a:extLst>
          </p:cNvPr>
          <p:cNvGrpSpPr>
            <a:grpSpLocks/>
          </p:cNvGrpSpPr>
          <p:nvPr/>
        </p:nvGrpSpPr>
        <p:grpSpPr bwMode="auto">
          <a:xfrm>
            <a:off x="6397626" y="1828800"/>
            <a:ext cx="2144713" cy="1524000"/>
            <a:chOff x="3065" y="1152"/>
            <a:chExt cx="1351" cy="960"/>
          </a:xfrm>
        </p:grpSpPr>
        <p:grpSp>
          <p:nvGrpSpPr>
            <p:cNvPr id="40983" name="Group 37">
              <a:extLst>
                <a:ext uri="{FF2B5EF4-FFF2-40B4-BE49-F238E27FC236}">
                  <a16:creationId xmlns:a16="http://schemas.microsoft.com/office/drawing/2014/main" id="{6F8A386F-703A-8443-BD58-A065879A54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1158"/>
              <a:ext cx="385" cy="943"/>
              <a:chOff x="3552" y="1152"/>
              <a:chExt cx="385" cy="943"/>
            </a:xfrm>
          </p:grpSpPr>
          <p:sp>
            <p:nvSpPr>
              <p:cNvPr id="15387" name="AutoShape 38">
                <a:extLst>
                  <a:ext uri="{FF2B5EF4-FFF2-40B4-BE49-F238E27FC236}">
                    <a16:creationId xmlns:a16="http://schemas.microsoft.com/office/drawing/2014/main" id="{F51DC937-BCE3-AA4A-A814-5F1AD6C57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152"/>
                <a:ext cx="385" cy="943"/>
              </a:xfrm>
              <a:prstGeom prst="cube">
                <a:avLst>
                  <a:gd name="adj" fmla="val 76704"/>
                </a:avLst>
              </a:prstGeom>
              <a:solidFill>
                <a:srgbClr val="0099CC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15388" name="Line 39">
                <a:extLst>
                  <a:ext uri="{FF2B5EF4-FFF2-40B4-BE49-F238E27FC236}">
                    <a16:creationId xmlns:a16="http://schemas.microsoft.com/office/drawing/2014/main" id="{8A41E294-7E16-F84C-A677-432CFB06C1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1248"/>
                <a:ext cx="288" cy="28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5389" name="Line 40">
                <a:extLst>
                  <a:ext uri="{FF2B5EF4-FFF2-40B4-BE49-F238E27FC236}">
                    <a16:creationId xmlns:a16="http://schemas.microsoft.com/office/drawing/2014/main" id="{C9351CBA-53F7-9540-8BCB-AAB87A64EB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1392"/>
                <a:ext cx="288" cy="28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5390" name="Line 41">
                <a:extLst>
                  <a:ext uri="{FF2B5EF4-FFF2-40B4-BE49-F238E27FC236}">
                    <a16:creationId xmlns:a16="http://schemas.microsoft.com/office/drawing/2014/main" id="{0E5D77B8-86E4-5B49-AE9F-26974DDF5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1536"/>
                <a:ext cx="288" cy="28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5391" name="Line 42">
                <a:extLst>
                  <a:ext uri="{FF2B5EF4-FFF2-40B4-BE49-F238E27FC236}">
                    <a16:creationId xmlns:a16="http://schemas.microsoft.com/office/drawing/2014/main" id="{3A00042D-F125-104A-90F1-4753EA8D98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1680"/>
                <a:ext cx="288" cy="28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</p:grpSp>
        <p:sp>
          <p:nvSpPr>
            <p:cNvPr id="15385" name="Text Box 43">
              <a:extLst>
                <a:ext uri="{FF2B5EF4-FFF2-40B4-BE49-F238E27FC236}">
                  <a16:creationId xmlns:a16="http://schemas.microsoft.com/office/drawing/2014/main" id="{8C98E273-2C4C-6441-B302-0E0856A4C1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5" y="1782"/>
              <a:ext cx="48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1400" b="1">
                  <a:solidFill>
                    <a:schemeClr val="bg2"/>
                  </a:solidFill>
                  <a:latin typeface="+mj-lt"/>
                  <a:ea typeface="+mn-ea"/>
                </a:rPr>
                <a:t>south (front)</a:t>
              </a:r>
            </a:p>
          </p:txBody>
        </p:sp>
        <p:sp>
          <p:nvSpPr>
            <p:cNvPr id="15386" name="Text Box 44">
              <a:extLst>
                <a:ext uri="{FF2B5EF4-FFF2-40B4-BE49-F238E27FC236}">
                  <a16:creationId xmlns:a16="http://schemas.microsoft.com/office/drawing/2014/main" id="{6498B768-34D5-B042-AD7A-59F6FA2EDC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152"/>
              <a:ext cx="48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1400" b="1">
                  <a:solidFill>
                    <a:schemeClr val="bg2"/>
                  </a:solidFill>
                  <a:latin typeface="+mj-lt"/>
                  <a:ea typeface="+mn-ea"/>
                </a:rPr>
                <a:t>north (back)</a:t>
              </a:r>
            </a:p>
          </p:txBody>
        </p:sp>
      </p:grpSp>
      <p:sp>
        <p:nvSpPr>
          <p:cNvPr id="15379" name="Oval 46">
            <a:extLst>
              <a:ext uri="{FF2B5EF4-FFF2-40B4-BE49-F238E27FC236}">
                <a16:creationId xmlns:a16="http://schemas.microsoft.com/office/drawing/2014/main" id="{E1EF1D2E-30D6-0944-A0D0-31585A84C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0938" y="2133600"/>
            <a:ext cx="304800" cy="990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+mj-lt"/>
              <a:ea typeface="+mn-ea"/>
            </a:endParaRPr>
          </a:p>
        </p:txBody>
      </p:sp>
      <p:sp>
        <p:nvSpPr>
          <p:cNvPr id="40979" name="Text Box 47">
            <a:extLst>
              <a:ext uri="{FF2B5EF4-FFF2-40B4-BE49-F238E27FC236}">
                <a16:creationId xmlns:a16="http://schemas.microsoft.com/office/drawing/2014/main" id="{E4418AF5-0752-C14A-B9E8-3B5D85E6E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3130550"/>
            <a:ext cx="2146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/>
              <a:t>Black!! (“extinct”)</a:t>
            </a:r>
          </a:p>
        </p:txBody>
      </p:sp>
      <p:sp>
        <p:nvSpPr>
          <p:cNvPr id="15381" name="Line 48">
            <a:extLst>
              <a:ext uri="{FF2B5EF4-FFF2-40B4-BE49-F238E27FC236}">
                <a16:creationId xmlns:a16="http://schemas.microsoft.com/office/drawing/2014/main" id="{22F0DBFD-95B0-9446-ABAA-7DCFD915B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3288" y="1238250"/>
            <a:ext cx="322262" cy="534988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sp>
        <p:nvSpPr>
          <p:cNvPr id="11313" name="Line 49">
            <a:extLst>
              <a:ext uri="{FF2B5EF4-FFF2-40B4-BE49-F238E27FC236}">
                <a16:creationId xmlns:a16="http://schemas.microsoft.com/office/drawing/2014/main" id="{E3A1D662-E0FA-6549-A8A7-35866B57D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2587625"/>
            <a:ext cx="10668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2">
            <a:extLst>
              <a:ext uri="{FF2B5EF4-FFF2-40B4-BE49-F238E27FC236}">
                <a16:creationId xmlns:a16="http://schemas.microsoft.com/office/drawing/2014/main" id="{EFF9B249-F706-6E40-825C-921A087E0489}"/>
              </a:ext>
            </a:extLst>
          </p:cNvPr>
          <p:cNvGrpSpPr>
            <a:grpSpLocks/>
          </p:cNvGrpSpPr>
          <p:nvPr/>
        </p:nvGrpSpPr>
        <p:grpSpPr bwMode="auto">
          <a:xfrm>
            <a:off x="3290889" y="2349501"/>
            <a:ext cx="1169987" cy="530225"/>
            <a:chOff x="1113" y="1462"/>
            <a:chExt cx="737" cy="334"/>
          </a:xfrm>
        </p:grpSpPr>
        <p:pic>
          <p:nvPicPr>
            <p:cNvPr id="43071" name="Picture 3">
              <a:extLst>
                <a:ext uri="{FF2B5EF4-FFF2-40B4-BE49-F238E27FC236}">
                  <a16:creationId xmlns:a16="http://schemas.microsoft.com/office/drawing/2014/main" id="{6FCB8FE1-D5F2-C74F-A7F2-809ACD9F5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3" y="1462"/>
              <a:ext cx="737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9" name="Line 4">
              <a:extLst>
                <a:ext uri="{FF2B5EF4-FFF2-40B4-BE49-F238E27FC236}">
                  <a16:creationId xmlns:a16="http://schemas.microsoft.com/office/drawing/2014/main" id="{CFB156AA-7104-994F-9A08-43F9515238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8" y="1462"/>
              <a:ext cx="3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90" name="Line 5">
              <a:extLst>
                <a:ext uri="{FF2B5EF4-FFF2-40B4-BE49-F238E27FC236}">
                  <a16:creationId xmlns:a16="http://schemas.microsoft.com/office/drawing/2014/main" id="{852EEECC-32FD-B445-9D3E-32851509C9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18" y="1637"/>
              <a:ext cx="3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sp>
        <p:nvSpPr>
          <p:cNvPr id="1028" name="Oval 6">
            <a:extLst>
              <a:ext uri="{FF2B5EF4-FFF2-40B4-BE49-F238E27FC236}">
                <a16:creationId xmlns:a16="http://schemas.microsoft.com/office/drawing/2014/main" id="{3E73BD4E-3135-F742-B7BF-5D31A9787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6164" y="2081213"/>
            <a:ext cx="293687" cy="1085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+mj-lt"/>
              <a:ea typeface="+mn-ea"/>
            </a:endParaRPr>
          </a:p>
        </p:txBody>
      </p:sp>
      <p:sp>
        <p:nvSpPr>
          <p:cNvPr id="1029" name="Rectangle 7">
            <a:extLst>
              <a:ext uri="{FF2B5EF4-FFF2-40B4-BE49-F238E27FC236}">
                <a16:creationId xmlns:a16="http://schemas.microsoft.com/office/drawing/2014/main" id="{6AC3DBA9-767E-6943-A6B9-A4275D7FE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800">
                <a:solidFill>
                  <a:schemeClr val="tx2"/>
                </a:solidFill>
                <a:latin typeface="+mj-lt"/>
                <a:ea typeface="+mn-ea"/>
              </a:rPr>
              <a:t>3) Now insert a </a:t>
            </a:r>
            <a:r>
              <a:rPr lang="en-US" altLang="en-US" sz="2800" b="1">
                <a:solidFill>
                  <a:schemeClr val="tx2"/>
                </a:solidFill>
                <a:latin typeface="+mj-lt"/>
                <a:ea typeface="+mn-ea"/>
              </a:rPr>
              <a:t>thin section</a:t>
            </a:r>
            <a:r>
              <a:rPr lang="en-US" altLang="en-US" sz="2800">
                <a:solidFill>
                  <a:schemeClr val="tx2"/>
                </a:solidFill>
                <a:latin typeface="+mj-lt"/>
                <a:ea typeface="+mn-ea"/>
              </a:rPr>
              <a:t> of a rock</a:t>
            </a:r>
          </a:p>
        </p:txBody>
      </p:sp>
      <p:pic>
        <p:nvPicPr>
          <p:cNvPr id="43012" name="Picture 8">
            <a:extLst>
              <a:ext uri="{FF2B5EF4-FFF2-40B4-BE49-F238E27FC236}">
                <a16:creationId xmlns:a16="http://schemas.microsoft.com/office/drawing/2014/main" id="{8C1551EA-634C-9A4C-8E4B-81FB7C313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438401"/>
            <a:ext cx="635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9">
            <a:extLst>
              <a:ext uri="{FF2B5EF4-FFF2-40B4-BE49-F238E27FC236}">
                <a16:creationId xmlns:a16="http://schemas.microsoft.com/office/drawing/2014/main" id="{FDD2FCA1-AE9F-5341-8DA0-ABC16D04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39976"/>
            <a:ext cx="6921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Line 10">
            <a:extLst>
              <a:ext uri="{FF2B5EF4-FFF2-40B4-BE49-F238E27FC236}">
                <a16:creationId xmlns:a16="http://schemas.microsoft.com/office/drawing/2014/main" id="{E0E9CFAA-FA33-7D40-B186-9082BCB498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8489" y="2606675"/>
            <a:ext cx="1614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grpSp>
        <p:nvGrpSpPr>
          <p:cNvPr id="43015" name="Group 11">
            <a:extLst>
              <a:ext uri="{FF2B5EF4-FFF2-40B4-BE49-F238E27FC236}">
                <a16:creationId xmlns:a16="http://schemas.microsoft.com/office/drawing/2014/main" id="{52D514E0-CEFC-9644-BCF2-183AC2A0D62A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828801"/>
            <a:ext cx="611188" cy="1497013"/>
            <a:chOff x="2016" y="1152"/>
            <a:chExt cx="385" cy="943"/>
          </a:xfrm>
        </p:grpSpPr>
        <p:sp>
          <p:nvSpPr>
            <p:cNvPr id="1082" name="AutoShape 12">
              <a:extLst>
                <a:ext uri="{FF2B5EF4-FFF2-40B4-BE49-F238E27FC236}">
                  <a16:creationId xmlns:a16="http://schemas.microsoft.com/office/drawing/2014/main" id="{EF272F35-AF41-4949-B14B-52A5C7884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152"/>
              <a:ext cx="385" cy="943"/>
            </a:xfrm>
            <a:prstGeom prst="cube">
              <a:avLst>
                <a:gd name="adj" fmla="val 7670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grpSp>
          <p:nvGrpSpPr>
            <p:cNvPr id="43066" name="Group 13">
              <a:extLst>
                <a:ext uri="{FF2B5EF4-FFF2-40B4-BE49-F238E27FC236}">
                  <a16:creationId xmlns:a16="http://schemas.microsoft.com/office/drawing/2014/main" id="{271A0DDA-EDE0-8F49-BD63-499516595B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2" y="1200"/>
              <a:ext cx="210" cy="838"/>
              <a:chOff x="2142" y="1200"/>
              <a:chExt cx="210" cy="838"/>
            </a:xfrm>
          </p:grpSpPr>
          <p:sp>
            <p:nvSpPr>
              <p:cNvPr id="1084" name="Line 14">
                <a:extLst>
                  <a:ext uri="{FF2B5EF4-FFF2-40B4-BE49-F238E27FC236}">
                    <a16:creationId xmlns:a16="http://schemas.microsoft.com/office/drawing/2014/main" id="{5BFF3314-89D9-4147-A0A3-56F7ED04D3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2" y="1409"/>
                <a:ext cx="0" cy="6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085" name="Line 15">
                <a:extLst>
                  <a:ext uri="{FF2B5EF4-FFF2-40B4-BE49-F238E27FC236}">
                    <a16:creationId xmlns:a16="http://schemas.microsoft.com/office/drawing/2014/main" id="{09359254-ABA9-E14C-9D44-663106F725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2" y="1339"/>
                <a:ext cx="0" cy="6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086" name="Line 16">
                <a:extLst>
                  <a:ext uri="{FF2B5EF4-FFF2-40B4-BE49-F238E27FC236}">
                    <a16:creationId xmlns:a16="http://schemas.microsoft.com/office/drawing/2014/main" id="{2F564770-EC01-4B43-966C-2EE8158840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2" y="1270"/>
                <a:ext cx="0" cy="6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1087" name="Line 17">
                <a:extLst>
                  <a:ext uri="{FF2B5EF4-FFF2-40B4-BE49-F238E27FC236}">
                    <a16:creationId xmlns:a16="http://schemas.microsoft.com/office/drawing/2014/main" id="{5BC5B7DA-6195-574A-BC57-AF34F0564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2" y="1200"/>
                <a:ext cx="0" cy="6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</p:grpSp>
      </p:grpSp>
      <p:sp>
        <p:nvSpPr>
          <p:cNvPr id="1034" name="Text Box 18">
            <a:extLst>
              <a:ext uri="{FF2B5EF4-FFF2-40B4-BE49-F238E27FC236}">
                <a16:creationId xmlns:a16="http://schemas.microsoft.com/office/drawing/2014/main" id="{FA7B38E3-CF10-874A-974A-456FD0067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524001"/>
            <a:ext cx="1106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400">
                <a:latin typeface="+mj-lt"/>
                <a:ea typeface="+mn-ea"/>
              </a:rPr>
              <a:t>west (left)</a:t>
            </a:r>
          </a:p>
        </p:txBody>
      </p:sp>
      <p:sp>
        <p:nvSpPr>
          <p:cNvPr id="1035" name="Text Box 19">
            <a:extLst>
              <a:ext uri="{FF2B5EF4-FFF2-40B4-BE49-F238E27FC236}">
                <a16:creationId xmlns:a16="http://schemas.microsoft.com/office/drawing/2014/main" id="{80D8FE89-126D-634E-8083-E9FD9343A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6" y="3263901"/>
            <a:ext cx="1279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400">
                <a:latin typeface="+mj-lt"/>
                <a:ea typeface="+mn-ea"/>
              </a:rPr>
              <a:t>east (right)</a:t>
            </a:r>
          </a:p>
        </p:txBody>
      </p:sp>
      <p:grpSp>
        <p:nvGrpSpPr>
          <p:cNvPr id="43018" name="Group 20">
            <a:extLst>
              <a:ext uri="{FF2B5EF4-FFF2-40B4-BE49-F238E27FC236}">
                <a16:creationId xmlns:a16="http://schemas.microsoft.com/office/drawing/2014/main" id="{43C84BAC-B1DB-2E46-BDE3-F8A9C57A0775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1752601"/>
            <a:ext cx="611188" cy="1497013"/>
            <a:chOff x="3552" y="1152"/>
            <a:chExt cx="385" cy="943"/>
          </a:xfrm>
        </p:grpSpPr>
        <p:sp>
          <p:nvSpPr>
            <p:cNvPr id="1077" name="AutoShape 21">
              <a:extLst>
                <a:ext uri="{FF2B5EF4-FFF2-40B4-BE49-F238E27FC236}">
                  <a16:creationId xmlns:a16="http://schemas.microsoft.com/office/drawing/2014/main" id="{AA4066D1-6EB8-F343-96B3-39641236F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152"/>
              <a:ext cx="385" cy="943"/>
            </a:xfrm>
            <a:prstGeom prst="cube">
              <a:avLst>
                <a:gd name="adj" fmla="val 7670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078" name="Line 22">
              <a:extLst>
                <a:ext uri="{FF2B5EF4-FFF2-40B4-BE49-F238E27FC236}">
                  <a16:creationId xmlns:a16="http://schemas.microsoft.com/office/drawing/2014/main" id="{D7F479F4-E366-D249-B46E-9FA1164C82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8" y="1248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9" name="Line 23">
              <a:extLst>
                <a:ext uri="{FF2B5EF4-FFF2-40B4-BE49-F238E27FC236}">
                  <a16:creationId xmlns:a16="http://schemas.microsoft.com/office/drawing/2014/main" id="{41412E13-5349-494D-AA4F-310E1BA7D3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8" y="1392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80" name="Line 24">
              <a:extLst>
                <a:ext uri="{FF2B5EF4-FFF2-40B4-BE49-F238E27FC236}">
                  <a16:creationId xmlns:a16="http://schemas.microsoft.com/office/drawing/2014/main" id="{8BC1FBA7-7D0E-2943-8533-E3BAE76EDA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8" y="1536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81" name="Line 25">
              <a:extLst>
                <a:ext uri="{FF2B5EF4-FFF2-40B4-BE49-F238E27FC236}">
                  <a16:creationId xmlns:a16="http://schemas.microsoft.com/office/drawing/2014/main" id="{9C5E3405-F278-1B44-B9CC-96AD27ACC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8" y="1680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sp>
        <p:nvSpPr>
          <p:cNvPr id="1037" name="Line 26">
            <a:extLst>
              <a:ext uri="{FF2B5EF4-FFF2-40B4-BE49-F238E27FC236}">
                <a16:creationId xmlns:a16="http://schemas.microsoft.com/office/drawing/2014/main" id="{CF824113-5E60-744E-97CC-0B011BF7C6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53364" y="2606675"/>
            <a:ext cx="528637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sp>
        <p:nvSpPr>
          <p:cNvPr id="1038" name="Line 27">
            <a:extLst>
              <a:ext uri="{FF2B5EF4-FFF2-40B4-BE49-F238E27FC236}">
                <a16:creationId xmlns:a16="http://schemas.microsoft.com/office/drawing/2014/main" id="{8AA2A909-2808-CC4E-965A-9F33C756F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sp>
        <p:nvSpPr>
          <p:cNvPr id="1039" name="Text Box 28">
            <a:extLst>
              <a:ext uri="{FF2B5EF4-FFF2-40B4-BE49-F238E27FC236}">
                <a16:creationId xmlns:a16="http://schemas.microsoft.com/office/drawing/2014/main" id="{9A5FBB40-D08D-4146-AA0C-283634417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1" y="4114801"/>
            <a:ext cx="1698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400">
                <a:latin typeface="+mj-lt"/>
                <a:ea typeface="+mn-ea"/>
              </a:rPr>
              <a:t>Light vibrating E-W</a:t>
            </a:r>
          </a:p>
        </p:txBody>
      </p:sp>
      <p:sp>
        <p:nvSpPr>
          <p:cNvPr id="12317" name="Text Box 29">
            <a:extLst>
              <a:ext uri="{FF2B5EF4-FFF2-40B4-BE49-F238E27FC236}">
                <a16:creationId xmlns:a16="http://schemas.microsoft.com/office/drawing/2014/main" id="{40FE11BE-4B0C-CB4D-BF46-2B559224B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463" y="5411788"/>
            <a:ext cx="3198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400">
                <a:latin typeface="+mj-lt"/>
                <a:ea typeface="+mn-ea"/>
              </a:rPr>
              <a:t>How does this work??</a:t>
            </a:r>
          </a:p>
        </p:txBody>
      </p:sp>
      <p:pic>
        <p:nvPicPr>
          <p:cNvPr id="43023" name="Picture 30">
            <a:extLst>
              <a:ext uri="{FF2B5EF4-FFF2-40B4-BE49-F238E27FC236}">
                <a16:creationId xmlns:a16="http://schemas.microsoft.com/office/drawing/2014/main" id="{F06BF3C7-F106-C445-AD7B-9C7980D84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9" y="3578225"/>
            <a:ext cx="2854325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2" name="Oval 31">
            <a:extLst>
              <a:ext uri="{FF2B5EF4-FFF2-40B4-BE49-F238E27FC236}">
                <a16:creationId xmlns:a16="http://schemas.microsoft.com/office/drawing/2014/main" id="{A2C60712-04C0-334D-9881-96E98EE9D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563" y="4686300"/>
            <a:ext cx="609600" cy="228600"/>
          </a:xfrm>
          <a:prstGeom prst="ellipse">
            <a:avLst/>
          </a:prstGeom>
          <a:noFill/>
          <a:ln w="19050">
            <a:solidFill>
              <a:srgbClr val="E60A0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+mj-lt"/>
              <a:ea typeface="+mn-ea"/>
            </a:endParaRPr>
          </a:p>
        </p:txBody>
      </p:sp>
      <p:sp>
        <p:nvSpPr>
          <p:cNvPr id="1043" name="Text Box 32">
            <a:extLst>
              <a:ext uri="{FF2B5EF4-FFF2-40B4-BE49-F238E27FC236}">
                <a16:creationId xmlns:a16="http://schemas.microsoft.com/office/drawing/2014/main" id="{95ED0F36-98B3-5646-9254-4C53C46D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0" y="2965451"/>
            <a:ext cx="151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400">
                <a:latin typeface="+mj-lt"/>
                <a:ea typeface="+mn-ea"/>
              </a:rPr>
              <a:t>Unpolarized light</a:t>
            </a:r>
          </a:p>
        </p:txBody>
      </p:sp>
      <p:grpSp>
        <p:nvGrpSpPr>
          <p:cNvPr id="43026" name="Group 33">
            <a:extLst>
              <a:ext uri="{FF2B5EF4-FFF2-40B4-BE49-F238E27FC236}">
                <a16:creationId xmlns:a16="http://schemas.microsoft.com/office/drawing/2014/main" id="{C53225F5-1564-B740-9127-32C4D7640095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413000"/>
            <a:ext cx="1816100" cy="388938"/>
            <a:chOff x="2352" y="1520"/>
            <a:chExt cx="1144" cy="245"/>
          </a:xfrm>
        </p:grpSpPr>
        <p:sp>
          <p:nvSpPr>
            <p:cNvPr id="1068" name="Rectangle 34">
              <a:extLst>
                <a:ext uri="{FF2B5EF4-FFF2-40B4-BE49-F238E27FC236}">
                  <a16:creationId xmlns:a16="http://schemas.microsoft.com/office/drawing/2014/main" id="{064E7A89-BEE7-9242-9B2F-3BC89F966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520"/>
              <a:ext cx="1144" cy="245"/>
            </a:xfrm>
            <a:prstGeom prst="rect">
              <a:avLst/>
            </a:prstGeom>
            <a:solidFill>
              <a:srgbClr val="E60A0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069" name="Line 35">
              <a:extLst>
                <a:ext uri="{FF2B5EF4-FFF2-40B4-BE49-F238E27FC236}">
                  <a16:creationId xmlns:a16="http://schemas.microsoft.com/office/drawing/2014/main" id="{4CB8C639-13E2-2341-86A4-7837873CB3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5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0" name="Line 36">
              <a:extLst>
                <a:ext uri="{FF2B5EF4-FFF2-40B4-BE49-F238E27FC236}">
                  <a16:creationId xmlns:a16="http://schemas.microsoft.com/office/drawing/2014/main" id="{ABADD939-50B8-094F-8826-C6C1C00CD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6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1" name="Line 37">
              <a:extLst>
                <a:ext uri="{FF2B5EF4-FFF2-40B4-BE49-F238E27FC236}">
                  <a16:creationId xmlns:a16="http://schemas.microsoft.com/office/drawing/2014/main" id="{B6A4F322-39E7-E942-958C-41E5917FF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7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2" name="Line 38">
              <a:extLst>
                <a:ext uri="{FF2B5EF4-FFF2-40B4-BE49-F238E27FC236}">
                  <a16:creationId xmlns:a16="http://schemas.microsoft.com/office/drawing/2014/main" id="{501CBC41-40F0-924A-A474-D8AFBC5A9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5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3" name="Line 39">
              <a:extLst>
                <a:ext uri="{FF2B5EF4-FFF2-40B4-BE49-F238E27FC236}">
                  <a16:creationId xmlns:a16="http://schemas.microsoft.com/office/drawing/2014/main" id="{B041C5EB-6EC4-8E4A-9BF2-CBC0D8126F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4" name="Line 40">
              <a:extLst>
                <a:ext uri="{FF2B5EF4-FFF2-40B4-BE49-F238E27FC236}">
                  <a16:creationId xmlns:a16="http://schemas.microsoft.com/office/drawing/2014/main" id="{5BD9CF1C-BB9B-DF48-9BE9-9F3355F9E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7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5" name="Line 41">
              <a:extLst>
                <a:ext uri="{FF2B5EF4-FFF2-40B4-BE49-F238E27FC236}">
                  <a16:creationId xmlns:a16="http://schemas.microsoft.com/office/drawing/2014/main" id="{D3B8DE60-1F58-544E-AC56-8ACDA68713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8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76" name="Line 42">
              <a:extLst>
                <a:ext uri="{FF2B5EF4-FFF2-40B4-BE49-F238E27FC236}">
                  <a16:creationId xmlns:a16="http://schemas.microsoft.com/office/drawing/2014/main" id="{B414DAEC-A25A-C24B-B445-EC95A70670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9" y="1520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sp>
        <p:nvSpPr>
          <p:cNvPr id="1045" name="Line 43">
            <a:extLst>
              <a:ext uri="{FF2B5EF4-FFF2-40B4-BE49-F238E27FC236}">
                <a16:creationId xmlns:a16="http://schemas.microsoft.com/office/drawing/2014/main" id="{61E6BC8A-0090-F241-B1D4-73B74E9D03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6038" y="2606675"/>
            <a:ext cx="1147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grpSp>
        <p:nvGrpSpPr>
          <p:cNvPr id="7" name="Group 44">
            <a:extLst>
              <a:ext uri="{FF2B5EF4-FFF2-40B4-BE49-F238E27FC236}">
                <a16:creationId xmlns:a16="http://schemas.microsoft.com/office/drawing/2014/main" id="{2833F9D8-24A0-1146-8C15-25A90731FEBE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149350"/>
            <a:ext cx="3886200" cy="4008438"/>
            <a:chOff x="2736" y="724"/>
            <a:chExt cx="2448" cy="2525"/>
          </a:xfrm>
        </p:grpSpPr>
        <p:sp>
          <p:nvSpPr>
            <p:cNvPr id="1048" name="Line 45">
              <a:extLst>
                <a:ext uri="{FF2B5EF4-FFF2-40B4-BE49-F238E27FC236}">
                  <a16:creationId xmlns:a16="http://schemas.microsoft.com/office/drawing/2014/main" id="{13452162-EB2E-BB4E-B4CE-97AFCB23A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1872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49" name="Text Box 46">
              <a:extLst>
                <a:ext uri="{FF2B5EF4-FFF2-40B4-BE49-F238E27FC236}">
                  <a16:creationId xmlns:a16="http://schemas.microsoft.com/office/drawing/2014/main" id="{AC623258-BF24-904C-9DA0-F5433416D2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84"/>
              <a:ext cx="1248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400">
                  <a:latin typeface="+mj-lt"/>
                  <a:ea typeface="+mn-ea"/>
                </a:rPr>
                <a:t>Light vibrating in many planes and with many wavelengths</a:t>
              </a:r>
            </a:p>
          </p:txBody>
        </p:sp>
        <p:grpSp>
          <p:nvGrpSpPr>
            <p:cNvPr id="43032" name="Group 47">
              <a:extLst>
                <a:ext uri="{FF2B5EF4-FFF2-40B4-BE49-F238E27FC236}">
                  <a16:creationId xmlns:a16="http://schemas.microsoft.com/office/drawing/2014/main" id="{DE5835A0-9EE9-0C4A-9E92-13B686F273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6" y="724"/>
              <a:ext cx="2448" cy="2102"/>
              <a:chOff x="2736" y="724"/>
              <a:chExt cx="2448" cy="2102"/>
            </a:xfrm>
          </p:grpSpPr>
          <p:grpSp>
            <p:nvGrpSpPr>
              <p:cNvPr id="43033" name="Group 48">
                <a:extLst>
                  <a:ext uri="{FF2B5EF4-FFF2-40B4-BE49-F238E27FC236}">
                    <a16:creationId xmlns:a16="http://schemas.microsoft.com/office/drawing/2014/main" id="{B0C5052A-B09C-9947-81F3-844963FAF9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6" y="864"/>
                <a:ext cx="1008" cy="1962"/>
                <a:chOff x="4176" y="864"/>
                <a:chExt cx="1008" cy="1962"/>
              </a:xfrm>
            </p:grpSpPr>
            <p:sp>
              <p:nvSpPr>
                <p:cNvPr id="1066" name="Line 49">
                  <a:extLst>
                    <a:ext uri="{FF2B5EF4-FFF2-40B4-BE49-F238E27FC236}">
                      <a16:creationId xmlns:a16="http://schemas.microsoft.com/office/drawing/2014/main" id="{6DA5E196-F6CB-0D4D-95C9-9FD06D16CA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8" y="225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stealth" w="med" len="med"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>
                    <a:latin typeface="+mj-lt"/>
                    <a:ea typeface="+mn-ea"/>
                  </a:endParaRPr>
                </a:p>
              </p:txBody>
            </p:sp>
            <p:sp>
              <p:nvSpPr>
                <p:cNvPr id="1067" name="Text Box 50">
                  <a:extLst>
                    <a:ext uri="{FF2B5EF4-FFF2-40B4-BE49-F238E27FC236}">
                      <a16:creationId xmlns:a16="http://schemas.microsoft.com/office/drawing/2014/main" id="{D7149ACA-EE30-9C41-9E6A-EA6A854AAA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76" y="2496"/>
                  <a:ext cx="1008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400">
                      <a:latin typeface="+mj-lt"/>
                      <a:ea typeface="+mn-ea"/>
                    </a:rPr>
                    <a:t>Light and colors reach eye!</a:t>
                  </a:r>
                </a:p>
              </p:txBody>
            </p:sp>
            <p:graphicFrame>
              <p:nvGraphicFramePr>
                <p:cNvPr id="43050" name="Object 51">
                  <a:extLst>
                    <a:ext uri="{FF2B5EF4-FFF2-40B4-BE49-F238E27FC236}">
                      <a16:creationId xmlns:a16="http://schemas.microsoft.com/office/drawing/2014/main" id="{207C03A5-E6ED-F442-8DF2-5E10614293F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368" y="864"/>
                <a:ext cx="423" cy="15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27" name="Image" r:id="rId8" imgW="920750" imgH="3365500" progId="Photoshop.Image.7">
                        <p:embed/>
                      </p:oleObj>
                    </mc:Choice>
                    <mc:Fallback>
                      <p:oleObj name="Image" r:id="rId8" imgW="920750" imgH="3365500" progId="Photoshop.Image.7">
                        <p:embed/>
                        <p:pic>
                          <p:nvPicPr>
                            <p:cNvPr id="43050" name="Object 51">
                              <a:extLst>
                                <a:ext uri="{FF2B5EF4-FFF2-40B4-BE49-F238E27FC236}">
                                  <a16:creationId xmlns:a16="http://schemas.microsoft.com/office/drawing/2014/main" id="{207C03A5-E6ED-F442-8DF2-5E10614293F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clrChange>
                                <a:clrFrom>
                                  <a:srgbClr val="FEFEFE"/>
                                </a:clrFrom>
                                <a:clrTo>
                                  <a:srgbClr val="FEFEFE">
                                    <a:alpha val="0"/>
                                  </a:srgbClr>
                                </a:clrTo>
                              </a:clrChange>
                              <a:lum bright="18000"/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368" y="864"/>
                              <a:ext cx="423" cy="15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>
                                        <a:alpha val="74997"/>
                                      </a:scheme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43034" name="Group 52">
                <a:extLst>
                  <a:ext uri="{FF2B5EF4-FFF2-40B4-BE49-F238E27FC236}">
                    <a16:creationId xmlns:a16="http://schemas.microsoft.com/office/drawing/2014/main" id="{59D312AB-7BC4-3745-A436-3590D51360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36" y="724"/>
                <a:ext cx="867" cy="1580"/>
                <a:chOff x="2736" y="724"/>
                <a:chExt cx="867" cy="1580"/>
              </a:xfrm>
            </p:grpSpPr>
            <p:grpSp>
              <p:nvGrpSpPr>
                <p:cNvPr id="43035" name="Group 53">
                  <a:extLst>
                    <a:ext uri="{FF2B5EF4-FFF2-40B4-BE49-F238E27FC236}">
                      <a16:creationId xmlns:a16="http://schemas.microsoft.com/office/drawing/2014/main" id="{FEB355C0-B24D-3843-9295-81697206FA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36" y="960"/>
                  <a:ext cx="384" cy="1344"/>
                  <a:chOff x="2736" y="960"/>
                  <a:chExt cx="384" cy="1344"/>
                </a:xfrm>
              </p:grpSpPr>
              <p:sp>
                <p:nvSpPr>
                  <p:cNvPr id="1059" name="AutoShape 54">
                    <a:extLst>
                      <a:ext uri="{FF2B5EF4-FFF2-40B4-BE49-F238E27FC236}">
                        <a16:creationId xmlns:a16="http://schemas.microsoft.com/office/drawing/2014/main" id="{581170F5-DFDE-4B4B-BF44-E1DAD60295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960"/>
                    <a:ext cx="384" cy="1344"/>
                  </a:xfrm>
                  <a:prstGeom prst="cube">
                    <a:avLst>
                      <a:gd name="adj" fmla="val 86111"/>
                    </a:avLst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US" altLang="en-US">
                      <a:latin typeface="+mj-lt"/>
                      <a:ea typeface="+mn-ea"/>
                    </a:endParaRPr>
                  </a:p>
                </p:txBody>
              </p:sp>
              <p:grpSp>
                <p:nvGrpSpPr>
                  <p:cNvPr id="43042" name="Group 55">
                    <a:extLst>
                      <a:ext uri="{FF2B5EF4-FFF2-40B4-BE49-F238E27FC236}">
                        <a16:creationId xmlns:a16="http://schemas.microsoft.com/office/drawing/2014/main" id="{68D0E352-CA37-D442-9D2F-F0483D26D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32" y="1248"/>
                    <a:ext cx="247" cy="810"/>
                    <a:chOff x="2784" y="1248"/>
                    <a:chExt cx="247" cy="810"/>
                  </a:xfrm>
                </p:grpSpPr>
                <p:sp>
                  <p:nvSpPr>
                    <p:cNvPr id="1061" name="Freeform 56">
                      <a:extLst>
                        <a:ext uri="{FF2B5EF4-FFF2-40B4-BE49-F238E27FC236}">
                          <a16:creationId xmlns:a16="http://schemas.microsoft.com/office/drawing/2014/main" id="{37D3C676-257B-514F-8EC6-B4C5046BD18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84" y="1248"/>
                      <a:ext cx="247" cy="810"/>
                    </a:xfrm>
                    <a:custGeom>
                      <a:avLst/>
                      <a:gdLst>
                        <a:gd name="T0" fmla="*/ 104 w 247"/>
                        <a:gd name="T1" fmla="*/ 26 h 810"/>
                        <a:gd name="T2" fmla="*/ 0 w 247"/>
                        <a:gd name="T3" fmla="*/ 146 h 810"/>
                        <a:gd name="T4" fmla="*/ 8 w 247"/>
                        <a:gd name="T5" fmla="*/ 362 h 810"/>
                        <a:gd name="T6" fmla="*/ 24 w 247"/>
                        <a:gd name="T7" fmla="*/ 386 h 810"/>
                        <a:gd name="T8" fmla="*/ 32 w 247"/>
                        <a:gd name="T9" fmla="*/ 754 h 810"/>
                        <a:gd name="T10" fmla="*/ 72 w 247"/>
                        <a:gd name="T11" fmla="*/ 810 h 810"/>
                        <a:gd name="T12" fmla="*/ 120 w 247"/>
                        <a:gd name="T13" fmla="*/ 786 h 810"/>
                        <a:gd name="T14" fmla="*/ 168 w 247"/>
                        <a:gd name="T15" fmla="*/ 730 h 810"/>
                        <a:gd name="T16" fmla="*/ 216 w 247"/>
                        <a:gd name="T17" fmla="*/ 562 h 810"/>
                        <a:gd name="T18" fmla="*/ 240 w 247"/>
                        <a:gd name="T19" fmla="*/ 282 h 810"/>
                        <a:gd name="T20" fmla="*/ 232 w 247"/>
                        <a:gd name="T21" fmla="*/ 178 h 810"/>
                        <a:gd name="T22" fmla="*/ 208 w 247"/>
                        <a:gd name="T23" fmla="*/ 106 h 810"/>
                        <a:gd name="T24" fmla="*/ 200 w 247"/>
                        <a:gd name="T25" fmla="*/ 26 h 810"/>
                        <a:gd name="T26" fmla="*/ 184 w 247"/>
                        <a:gd name="T27" fmla="*/ 2 h 810"/>
                        <a:gd name="T28" fmla="*/ 104 w 247"/>
                        <a:gd name="T29" fmla="*/ 26 h 810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w 247"/>
                        <a:gd name="T46" fmla="*/ 0 h 810"/>
                        <a:gd name="T47" fmla="*/ 247 w 247"/>
                        <a:gd name="T48" fmla="*/ 810 h 810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T45" t="T46" r="T47" b="T48"/>
                      <a:pathLst>
                        <a:path w="247" h="810">
                          <a:moveTo>
                            <a:pt x="104" y="26"/>
                          </a:moveTo>
                          <a:cubicBezTo>
                            <a:pt x="34" y="49"/>
                            <a:pt x="34" y="94"/>
                            <a:pt x="0" y="146"/>
                          </a:cubicBezTo>
                          <a:cubicBezTo>
                            <a:pt x="2" y="218"/>
                            <a:pt x="0" y="290"/>
                            <a:pt x="8" y="362"/>
                          </a:cubicBezTo>
                          <a:cubicBezTo>
                            <a:pt x="8" y="371"/>
                            <a:pt x="23" y="376"/>
                            <a:pt x="24" y="386"/>
                          </a:cubicBezTo>
                          <a:cubicBezTo>
                            <a:pt x="31" y="508"/>
                            <a:pt x="24" y="631"/>
                            <a:pt x="32" y="754"/>
                          </a:cubicBezTo>
                          <a:cubicBezTo>
                            <a:pt x="34" y="804"/>
                            <a:pt x="39" y="799"/>
                            <a:pt x="72" y="810"/>
                          </a:cubicBezTo>
                          <a:cubicBezTo>
                            <a:pt x="87" y="804"/>
                            <a:pt x="108" y="800"/>
                            <a:pt x="120" y="786"/>
                          </a:cubicBezTo>
                          <a:cubicBezTo>
                            <a:pt x="142" y="757"/>
                            <a:pt x="121" y="745"/>
                            <a:pt x="168" y="730"/>
                          </a:cubicBezTo>
                          <a:cubicBezTo>
                            <a:pt x="216" y="657"/>
                            <a:pt x="194" y="649"/>
                            <a:pt x="216" y="562"/>
                          </a:cubicBezTo>
                          <a:cubicBezTo>
                            <a:pt x="224" y="468"/>
                            <a:pt x="247" y="375"/>
                            <a:pt x="240" y="282"/>
                          </a:cubicBezTo>
                          <a:cubicBezTo>
                            <a:pt x="237" y="247"/>
                            <a:pt x="237" y="212"/>
                            <a:pt x="232" y="178"/>
                          </a:cubicBezTo>
                          <a:cubicBezTo>
                            <a:pt x="228" y="153"/>
                            <a:pt x="208" y="106"/>
                            <a:pt x="208" y="106"/>
                          </a:cubicBezTo>
                          <a:cubicBezTo>
                            <a:pt x="205" y="79"/>
                            <a:pt x="206" y="52"/>
                            <a:pt x="200" y="26"/>
                          </a:cubicBezTo>
                          <a:cubicBezTo>
                            <a:pt x="197" y="16"/>
                            <a:pt x="193" y="4"/>
                            <a:pt x="184" y="2"/>
                          </a:cubicBezTo>
                          <a:cubicBezTo>
                            <a:pt x="176" y="0"/>
                            <a:pt x="104" y="8"/>
                            <a:pt x="104" y="26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>
                        <a:defRPr/>
                      </a:pPr>
                      <a:endParaRPr lang="en-US">
                        <a:latin typeface="+mj-lt"/>
                        <a:ea typeface="+mn-ea"/>
                      </a:endParaRPr>
                    </a:p>
                  </p:txBody>
                </p:sp>
                <p:sp>
                  <p:nvSpPr>
                    <p:cNvPr id="1062" name="AutoShape 57">
                      <a:extLst>
                        <a:ext uri="{FF2B5EF4-FFF2-40B4-BE49-F238E27FC236}">
                          <a16:creationId xmlns:a16="http://schemas.microsoft.com/office/drawing/2014/main" id="{7BF2B27F-D758-E54F-A81B-921671970B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4" y="1392"/>
                      <a:ext cx="96" cy="96"/>
                    </a:xfrm>
                    <a:prstGeom prst="hexagon">
                      <a:avLst>
                        <a:gd name="adj" fmla="val 25000"/>
                        <a:gd name="vf" fmla="val 115470"/>
                      </a:avLst>
                    </a:prstGeom>
                    <a:solidFill>
                      <a:srgbClr val="9C1C42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endParaRPr lang="en-US" altLang="en-US">
                        <a:latin typeface="+mj-lt"/>
                        <a:ea typeface="+mn-ea"/>
                      </a:endParaRPr>
                    </a:p>
                  </p:txBody>
                </p:sp>
                <p:sp>
                  <p:nvSpPr>
                    <p:cNvPr id="1063" name="AutoShape 58">
                      <a:extLst>
                        <a:ext uri="{FF2B5EF4-FFF2-40B4-BE49-F238E27FC236}">
                          <a16:creationId xmlns:a16="http://schemas.microsoft.com/office/drawing/2014/main" id="{F6A7BFEB-ABC0-5944-B930-04940E944D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0" y="1776"/>
                      <a:ext cx="96" cy="96"/>
                    </a:xfrm>
                    <a:prstGeom prst="hexagon">
                      <a:avLst>
                        <a:gd name="adj" fmla="val 25000"/>
                        <a:gd name="vf" fmla="val 115470"/>
                      </a:avLst>
                    </a:prstGeom>
                    <a:solidFill>
                      <a:srgbClr val="9C1C42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endParaRPr lang="en-US" altLang="en-US">
                        <a:latin typeface="+mj-lt"/>
                        <a:ea typeface="+mn-ea"/>
                      </a:endParaRPr>
                    </a:p>
                  </p:txBody>
                </p:sp>
                <p:sp>
                  <p:nvSpPr>
                    <p:cNvPr id="1064" name="Rectangle 59">
                      <a:extLst>
                        <a:ext uri="{FF2B5EF4-FFF2-40B4-BE49-F238E27FC236}">
                          <a16:creationId xmlns:a16="http://schemas.microsoft.com/office/drawing/2014/main" id="{4721A953-078F-A44B-BE4A-5F870FD2AD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739167">
                      <a:off x="2928" y="1488"/>
                      <a:ext cx="48" cy="240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endParaRPr lang="en-US" altLang="en-US">
                        <a:latin typeface="+mj-lt"/>
                        <a:ea typeface="+mn-ea"/>
                      </a:endParaRPr>
                    </a:p>
                  </p:txBody>
                </p:sp>
                <p:sp>
                  <p:nvSpPr>
                    <p:cNvPr id="1065" name="Rectangle 60">
                      <a:extLst>
                        <a:ext uri="{FF2B5EF4-FFF2-40B4-BE49-F238E27FC236}">
                          <a16:creationId xmlns:a16="http://schemas.microsoft.com/office/drawing/2014/main" id="{6C634329-A938-3449-B332-1418CC91AF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603642">
                      <a:off x="2880" y="1536"/>
                      <a:ext cx="48" cy="240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endParaRPr lang="en-US" altLang="en-US">
                        <a:latin typeface="+mj-lt"/>
                        <a:ea typeface="+mn-ea"/>
                      </a:endParaRPr>
                    </a:p>
                  </p:txBody>
                </p:sp>
              </p:grpSp>
            </p:grpSp>
            <p:grpSp>
              <p:nvGrpSpPr>
                <p:cNvPr id="43036" name="Group 61">
                  <a:extLst>
                    <a:ext uri="{FF2B5EF4-FFF2-40B4-BE49-F238E27FC236}">
                      <a16:creationId xmlns:a16="http://schemas.microsoft.com/office/drawing/2014/main" id="{1C252D6E-0940-984C-BE7D-45F2E68564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31" y="1476"/>
                  <a:ext cx="672" cy="334"/>
                  <a:chOff x="1113" y="1462"/>
                  <a:chExt cx="737" cy="334"/>
                </a:xfrm>
              </p:grpSpPr>
              <p:pic>
                <p:nvPicPr>
                  <p:cNvPr id="43038" name="Picture 62">
                    <a:extLst>
                      <a:ext uri="{FF2B5EF4-FFF2-40B4-BE49-F238E27FC236}">
                        <a16:creationId xmlns:a16="http://schemas.microsoft.com/office/drawing/2014/main" id="{12783B09-18BD-5F44-AB4E-A9744AA483D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13" y="1462"/>
                    <a:ext cx="737" cy="33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057" name="Line 63">
                    <a:extLst>
                      <a:ext uri="{FF2B5EF4-FFF2-40B4-BE49-F238E27FC236}">
                        <a16:creationId xmlns:a16="http://schemas.microsoft.com/office/drawing/2014/main" id="{7DA5D03D-4AC9-724D-A5FA-F415FD2D40F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18" y="1462"/>
                    <a:ext cx="35" cy="1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 type="stealth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>
                      <a:latin typeface="+mj-lt"/>
                      <a:ea typeface="+mn-ea"/>
                    </a:endParaRPr>
                  </a:p>
                </p:txBody>
              </p:sp>
              <p:sp>
                <p:nvSpPr>
                  <p:cNvPr id="1058" name="Line 64">
                    <a:extLst>
                      <a:ext uri="{FF2B5EF4-FFF2-40B4-BE49-F238E27FC236}">
                        <a16:creationId xmlns:a16="http://schemas.microsoft.com/office/drawing/2014/main" id="{EC697948-9FF4-6F49-8D15-D28C6B4B86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18" y="1637"/>
                    <a:ext cx="35" cy="1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stealth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>
                      <a:latin typeface="+mj-lt"/>
                      <a:ea typeface="+mn-ea"/>
                    </a:endParaRPr>
                  </a:p>
                </p:txBody>
              </p:sp>
            </p:grpSp>
            <p:sp>
              <p:nvSpPr>
                <p:cNvPr id="1055" name="Line 65">
                  <a:extLst>
                    <a:ext uri="{FF2B5EF4-FFF2-40B4-BE49-F238E27FC236}">
                      <a16:creationId xmlns:a16="http://schemas.microsoft.com/office/drawing/2014/main" id="{A6B9BD28-8E0B-D941-930A-72C5B23117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84" y="724"/>
                  <a:ext cx="21" cy="18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>
                    <a:latin typeface="+mj-lt"/>
                    <a:ea typeface="+mn-ea"/>
                  </a:endParaRPr>
                </a:p>
              </p:txBody>
            </p:sp>
          </p:grpSp>
        </p:grpSp>
      </p:grpSp>
      <p:sp>
        <p:nvSpPr>
          <p:cNvPr id="1047" name="Line 66">
            <a:extLst>
              <a:ext uri="{FF2B5EF4-FFF2-40B4-BE49-F238E27FC236}">
                <a16:creationId xmlns:a16="http://schemas.microsoft.com/office/drawing/2014/main" id="{C450FCA4-424F-F648-BBE8-368A66CF0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3163" y="2606675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E0BBEAF7-7301-2A42-9317-E2E00550B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1" y="381000"/>
            <a:ext cx="733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400" dirty="0">
                <a:latin typeface="+mj-lt"/>
                <a:ea typeface="+mn-ea"/>
              </a:rPr>
              <a:t>Conclusion has to be that minerals somehow </a:t>
            </a:r>
            <a:r>
              <a:rPr lang="en-US" altLang="en-US" sz="2400" b="1" dirty="0">
                <a:latin typeface="+mj-lt"/>
                <a:ea typeface="+mn-ea"/>
              </a:rPr>
              <a:t>reorient</a:t>
            </a:r>
            <a:r>
              <a:rPr lang="en-US" altLang="en-US" sz="2400" dirty="0">
                <a:latin typeface="+mj-lt"/>
                <a:ea typeface="+mn-ea"/>
              </a:rPr>
              <a:t> the planes in which light is vibrating; some light passes through the upper polarizer</a:t>
            </a:r>
          </a:p>
        </p:txBody>
      </p:sp>
      <p:pic>
        <p:nvPicPr>
          <p:cNvPr id="45058" name="Picture 7">
            <a:extLst>
              <a:ext uri="{FF2B5EF4-FFF2-40B4-BE49-F238E27FC236}">
                <a16:creationId xmlns:a16="http://schemas.microsoft.com/office/drawing/2014/main" id="{BE1511B8-8439-914A-A2E9-C72DAC72A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81150"/>
            <a:ext cx="7462838" cy="497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9A2D008-7EEC-6547-B6A9-C9A81194E13A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410680" y="4659312"/>
            <a:ext cx="1860550" cy="1860550"/>
            <a:chOff x="2108" y="3120"/>
            <a:chExt cx="864" cy="864"/>
          </a:xfrm>
        </p:grpSpPr>
        <p:sp>
          <p:nvSpPr>
            <p:cNvPr id="17459" name="Oval 3">
              <a:extLst>
                <a:ext uri="{FF2B5EF4-FFF2-40B4-BE49-F238E27FC236}">
                  <a16:creationId xmlns:a16="http://schemas.microsoft.com/office/drawing/2014/main" id="{B5CAFB29-8AB3-024E-9A93-AEAEBAF46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20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60" name="AutoShape 4">
              <a:extLst>
                <a:ext uri="{FF2B5EF4-FFF2-40B4-BE49-F238E27FC236}">
                  <a16:creationId xmlns:a16="http://schemas.microsoft.com/office/drawing/2014/main" id="{99963ECB-80CF-1145-A5CF-1E823786D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410"/>
              <a:ext cx="336" cy="290"/>
            </a:xfrm>
            <a:prstGeom prst="hexagon">
              <a:avLst>
                <a:gd name="adj" fmla="val 28866"/>
                <a:gd name="vf" fmla="val 115470"/>
              </a:avLst>
            </a:prstGeom>
            <a:solidFill>
              <a:schemeClr val="tx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sp>
        <p:nvSpPr>
          <p:cNvPr id="17411" name="Rectangle 5">
            <a:extLst>
              <a:ext uri="{FF2B5EF4-FFF2-40B4-BE49-F238E27FC236}">
                <a16:creationId xmlns:a16="http://schemas.microsoft.com/office/drawing/2014/main" id="{C4BD7DB6-AE8D-1744-8EF2-03B5D194C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457200"/>
            <a:ext cx="4953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800">
                <a:latin typeface="+mj-lt"/>
                <a:ea typeface="+mn-ea"/>
              </a:rPr>
              <a:t>4) Note the </a:t>
            </a:r>
            <a:r>
              <a:rPr lang="en-US" altLang="en-US" sz="2800" b="1">
                <a:solidFill>
                  <a:srgbClr val="FF0000"/>
                </a:solidFill>
                <a:latin typeface="+mj-lt"/>
                <a:ea typeface="+mn-ea"/>
              </a:rPr>
              <a:t>rotating stage</a:t>
            </a:r>
            <a:endParaRPr lang="en-US" altLang="en-US" sz="2800">
              <a:solidFill>
                <a:srgbClr val="CC0066"/>
              </a:solidFill>
              <a:latin typeface="+mj-lt"/>
              <a:ea typeface="+mn-ea"/>
            </a:endParaRPr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BD6ADF16-2290-9C40-8B2C-6AD5BAD0F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0" y="1600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en-US" altLang="en-US" sz="2400">
              <a:latin typeface="+mj-lt"/>
              <a:ea typeface="+mn-ea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en-US" altLang="en-US" sz="2400">
              <a:latin typeface="+mj-lt"/>
              <a:ea typeface="+mn-ea"/>
            </a:endParaRPr>
          </a:p>
        </p:txBody>
      </p:sp>
      <p:sp>
        <p:nvSpPr>
          <p:cNvPr id="47108" name="Rectangle 7">
            <a:extLst>
              <a:ext uri="{FF2B5EF4-FFF2-40B4-BE49-F238E27FC236}">
                <a16:creationId xmlns:a16="http://schemas.microsoft.com/office/drawing/2014/main" id="{CFB4585F-8FAA-6842-B808-E6542B020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1203326"/>
            <a:ext cx="6718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 dirty="0"/>
              <a:t>Most mineral grains </a:t>
            </a:r>
            <a:r>
              <a:rPr lang="en-US" altLang="en-US" sz="1800" b="1" dirty="0"/>
              <a:t>change color</a:t>
            </a:r>
            <a:r>
              <a:rPr lang="en-US" altLang="en-US" sz="1800" dirty="0"/>
              <a:t> as the stage is rotated; these grains go </a:t>
            </a:r>
            <a:r>
              <a:rPr lang="en-US" altLang="en-US" sz="1800" b="1" dirty="0"/>
              <a:t>black</a:t>
            </a:r>
            <a:r>
              <a:rPr lang="en-US" altLang="en-US" sz="1800" dirty="0"/>
              <a:t> 4 times in 360° rotation- </a:t>
            </a:r>
            <a:r>
              <a:rPr lang="en-US" altLang="en-US" sz="1800" dirty="0">
                <a:solidFill>
                  <a:srgbClr val="FF0000"/>
                </a:solidFill>
              </a:rPr>
              <a:t>exactly every 90</a:t>
            </a:r>
            <a:r>
              <a:rPr lang="en-US" altLang="en-US" sz="1800" baseline="50000" dirty="0">
                <a:solidFill>
                  <a:srgbClr val="FF0000"/>
                </a:solidFill>
              </a:rPr>
              <a:t>o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14347" name="Rectangle 11">
            <a:extLst>
              <a:ext uri="{FF2B5EF4-FFF2-40B4-BE49-F238E27FC236}">
                <a16:creationId xmlns:a16="http://schemas.microsoft.com/office/drawing/2014/main" id="{D29F8124-9699-044E-9242-F111AEF9D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329" y="4816384"/>
            <a:ext cx="3552825" cy="6461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dirty="0">
                <a:latin typeface="+mj-lt"/>
                <a:ea typeface="+mn-ea"/>
              </a:rPr>
              <a:t>Glass and a few minerals stay black in all orientations:</a:t>
            </a:r>
          </a:p>
        </p:txBody>
      </p:sp>
      <p:sp>
        <p:nvSpPr>
          <p:cNvPr id="17416" name="Arc 12">
            <a:extLst>
              <a:ext uri="{FF2B5EF4-FFF2-40B4-BE49-F238E27FC236}">
                <a16:creationId xmlns:a16="http://schemas.microsoft.com/office/drawing/2014/main" id="{5E427A0E-F418-374D-A7DD-F00F188183C3}"/>
              </a:ext>
            </a:extLst>
          </p:cNvPr>
          <p:cNvSpPr>
            <a:spLocks/>
          </p:cNvSpPr>
          <p:nvPr/>
        </p:nvSpPr>
        <p:spPr bwMode="auto">
          <a:xfrm rot="21236801">
            <a:off x="4403136" y="2106798"/>
            <a:ext cx="403225" cy="533400"/>
          </a:xfrm>
          <a:custGeom>
            <a:avLst/>
            <a:gdLst>
              <a:gd name="T0" fmla="*/ 0 w 22827"/>
              <a:gd name="T1" fmla="*/ 21336 h 21600"/>
              <a:gd name="T2" fmla="*/ 7122723 w 22827"/>
              <a:gd name="T3" fmla="*/ 13172018 h 21600"/>
              <a:gd name="T4" fmla="*/ 382858 w 22827"/>
              <a:gd name="T5" fmla="*/ 13172018 h 21600"/>
              <a:gd name="T6" fmla="*/ 0 60000 65536"/>
              <a:gd name="T7" fmla="*/ 0 60000 65536"/>
              <a:gd name="T8" fmla="*/ 0 60000 65536"/>
              <a:gd name="T9" fmla="*/ 0 w 22827"/>
              <a:gd name="T10" fmla="*/ 0 h 21600"/>
              <a:gd name="T11" fmla="*/ 22827 w 2282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27" h="21600" fill="none" extrusionOk="0">
                <a:moveTo>
                  <a:pt x="-1" y="34"/>
                </a:moveTo>
                <a:cubicBezTo>
                  <a:pt x="408" y="11"/>
                  <a:pt x="817" y="-1"/>
                  <a:pt x="1227" y="0"/>
                </a:cubicBezTo>
                <a:cubicBezTo>
                  <a:pt x="13156" y="0"/>
                  <a:pt x="22827" y="9670"/>
                  <a:pt x="22827" y="21600"/>
                </a:cubicBezTo>
              </a:path>
              <a:path w="22827" h="21600" stroke="0" extrusionOk="0">
                <a:moveTo>
                  <a:pt x="-1" y="34"/>
                </a:moveTo>
                <a:cubicBezTo>
                  <a:pt x="408" y="11"/>
                  <a:pt x="817" y="-1"/>
                  <a:pt x="1227" y="0"/>
                </a:cubicBezTo>
                <a:cubicBezTo>
                  <a:pt x="13156" y="0"/>
                  <a:pt x="22827" y="9670"/>
                  <a:pt x="22827" y="21600"/>
                </a:cubicBezTo>
                <a:lnTo>
                  <a:pt x="1227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6FA83036-0DC8-FD47-85E1-21FB5C05C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7112" y="2262228"/>
            <a:ext cx="2301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b="1">
                <a:latin typeface="+mj-lt"/>
                <a:ea typeface="+mn-ea"/>
              </a:rPr>
              <a:t>These minerals are </a:t>
            </a:r>
            <a:r>
              <a:rPr lang="en-US" altLang="en-US" b="1">
                <a:solidFill>
                  <a:srgbClr val="FF0000"/>
                </a:solidFill>
                <a:latin typeface="+mj-lt"/>
                <a:ea typeface="+mn-ea"/>
              </a:rPr>
              <a:t>anisotropic</a:t>
            </a:r>
            <a:endParaRPr lang="en-US" altLang="en-US" b="1">
              <a:solidFill>
                <a:srgbClr val="CC0066"/>
              </a:solidFill>
              <a:latin typeface="+mj-lt"/>
              <a:ea typeface="+mn-ea"/>
            </a:endParaRPr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285CBDED-EDF5-F24B-9DC4-EA2D7EED2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493" y="5422892"/>
            <a:ext cx="190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b="1">
                <a:latin typeface="+mj-lt"/>
                <a:ea typeface="+mn-ea"/>
              </a:rPr>
              <a:t>These minerals are </a:t>
            </a:r>
            <a:r>
              <a:rPr lang="en-US" altLang="en-US" b="1">
                <a:solidFill>
                  <a:srgbClr val="FF0000"/>
                </a:solidFill>
                <a:latin typeface="+mj-lt"/>
                <a:ea typeface="+mn-ea"/>
              </a:rPr>
              <a:t>isotropic</a:t>
            </a:r>
            <a:endParaRPr lang="en-US" altLang="en-US" b="1">
              <a:solidFill>
                <a:srgbClr val="CC0066"/>
              </a:solidFill>
              <a:latin typeface="+mj-lt"/>
              <a:ea typeface="+mn-ea"/>
            </a:endParaRPr>
          </a:p>
        </p:txBody>
      </p:sp>
      <p:grpSp>
        <p:nvGrpSpPr>
          <p:cNvPr id="4" name="Group 16">
            <a:extLst>
              <a:ext uri="{FF2B5EF4-FFF2-40B4-BE49-F238E27FC236}">
                <a16:creationId xmlns:a16="http://schemas.microsoft.com/office/drawing/2014/main" id="{55E8EA64-2681-3843-B255-3813059CEDA6}"/>
              </a:ext>
            </a:extLst>
          </p:cNvPr>
          <p:cNvGrpSpPr>
            <a:grpSpLocks/>
          </p:cNvGrpSpPr>
          <p:nvPr/>
        </p:nvGrpSpPr>
        <p:grpSpPr bwMode="auto">
          <a:xfrm rot="13161844">
            <a:off x="5000624" y="2181265"/>
            <a:ext cx="1966913" cy="1966912"/>
            <a:chOff x="668" y="1488"/>
            <a:chExt cx="864" cy="864"/>
          </a:xfrm>
        </p:grpSpPr>
        <p:sp>
          <p:nvSpPr>
            <p:cNvPr id="17455" name="Oval 17">
              <a:extLst>
                <a:ext uri="{FF2B5EF4-FFF2-40B4-BE49-F238E27FC236}">
                  <a16:creationId xmlns:a16="http://schemas.microsoft.com/office/drawing/2014/main" id="{4DD74756-AA51-594F-A632-D58D21548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488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56" name="AutoShape 18">
              <a:extLst>
                <a:ext uri="{FF2B5EF4-FFF2-40B4-BE49-F238E27FC236}">
                  <a16:creationId xmlns:a16="http://schemas.microsoft.com/office/drawing/2014/main" id="{D68756B6-B459-A249-9E6B-5A3C9F99B8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96319">
              <a:off x="1004" y="1680"/>
              <a:ext cx="144" cy="529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grpSp>
        <p:nvGrpSpPr>
          <p:cNvPr id="6" name="Group 22">
            <a:extLst>
              <a:ext uri="{FF2B5EF4-FFF2-40B4-BE49-F238E27FC236}">
                <a16:creationId xmlns:a16="http://schemas.microsoft.com/office/drawing/2014/main" id="{E886029D-F375-A141-9626-EE103E2B3CD8}"/>
              </a:ext>
            </a:extLst>
          </p:cNvPr>
          <p:cNvGrpSpPr>
            <a:grpSpLocks/>
          </p:cNvGrpSpPr>
          <p:nvPr/>
        </p:nvGrpSpPr>
        <p:grpSpPr bwMode="auto">
          <a:xfrm rot="7761844">
            <a:off x="5000624" y="2181265"/>
            <a:ext cx="1966912" cy="1966913"/>
            <a:chOff x="668" y="1488"/>
            <a:chExt cx="864" cy="864"/>
          </a:xfrm>
        </p:grpSpPr>
        <p:sp>
          <p:nvSpPr>
            <p:cNvPr id="17451" name="Oval 23">
              <a:extLst>
                <a:ext uri="{FF2B5EF4-FFF2-40B4-BE49-F238E27FC236}">
                  <a16:creationId xmlns:a16="http://schemas.microsoft.com/office/drawing/2014/main" id="{2BF7A7BD-9B23-754F-9447-6120B8CE8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488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52" name="AutoShape 24">
              <a:extLst>
                <a:ext uri="{FF2B5EF4-FFF2-40B4-BE49-F238E27FC236}">
                  <a16:creationId xmlns:a16="http://schemas.microsoft.com/office/drawing/2014/main" id="{28A2694A-F530-DF4D-923E-65687B2F95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96319">
              <a:off x="1004" y="1680"/>
              <a:ext cx="144" cy="529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grpSp>
        <p:nvGrpSpPr>
          <p:cNvPr id="8" name="Group 28">
            <a:extLst>
              <a:ext uri="{FF2B5EF4-FFF2-40B4-BE49-F238E27FC236}">
                <a16:creationId xmlns:a16="http://schemas.microsoft.com/office/drawing/2014/main" id="{98998A9D-FDBA-A240-BC4A-720C753EFA38}"/>
              </a:ext>
            </a:extLst>
          </p:cNvPr>
          <p:cNvGrpSpPr>
            <a:grpSpLocks/>
          </p:cNvGrpSpPr>
          <p:nvPr/>
        </p:nvGrpSpPr>
        <p:grpSpPr bwMode="auto">
          <a:xfrm rot="13161844">
            <a:off x="5000624" y="2181265"/>
            <a:ext cx="1966913" cy="1966912"/>
            <a:chOff x="668" y="1488"/>
            <a:chExt cx="864" cy="864"/>
          </a:xfrm>
        </p:grpSpPr>
        <p:sp>
          <p:nvSpPr>
            <p:cNvPr id="17447" name="Oval 29">
              <a:extLst>
                <a:ext uri="{FF2B5EF4-FFF2-40B4-BE49-F238E27FC236}">
                  <a16:creationId xmlns:a16="http://schemas.microsoft.com/office/drawing/2014/main" id="{BFFA9571-3255-5544-B99B-F4DEFBC02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488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48" name="AutoShape 30">
              <a:extLst>
                <a:ext uri="{FF2B5EF4-FFF2-40B4-BE49-F238E27FC236}">
                  <a16:creationId xmlns:a16="http://schemas.microsoft.com/office/drawing/2014/main" id="{88EB9571-74D7-D64D-AFF6-9AADC6C224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96319">
              <a:off x="1004" y="1680"/>
              <a:ext cx="144" cy="529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sp>
        <p:nvSpPr>
          <p:cNvPr id="17443" name="Oval 35">
            <a:extLst>
              <a:ext uri="{FF2B5EF4-FFF2-40B4-BE49-F238E27FC236}">
                <a16:creationId xmlns:a16="http://schemas.microsoft.com/office/drawing/2014/main" id="{93A87B54-0706-254E-BAF1-4DFAE6422A68}"/>
              </a:ext>
            </a:extLst>
          </p:cNvPr>
          <p:cNvSpPr>
            <a:spLocks noChangeArrowheads="1"/>
          </p:cNvSpPr>
          <p:nvPr/>
        </p:nvSpPr>
        <p:spPr bwMode="auto">
          <a:xfrm rot="7761844">
            <a:off x="5000624" y="2181265"/>
            <a:ext cx="1966912" cy="1966913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>
              <a:latin typeface="+mj-lt"/>
              <a:ea typeface="+mn-ea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E07D22-5AFF-0A43-89EE-8B9C1CBA6EF1}"/>
              </a:ext>
            </a:extLst>
          </p:cNvPr>
          <p:cNvGrpSpPr/>
          <p:nvPr/>
        </p:nvGrpSpPr>
        <p:grpSpPr>
          <a:xfrm>
            <a:off x="4997449" y="2178091"/>
            <a:ext cx="1971675" cy="1971675"/>
            <a:chOff x="3121026" y="2360614"/>
            <a:chExt cx="1971675" cy="1971675"/>
          </a:xfrm>
        </p:grpSpPr>
        <p:grpSp>
          <p:nvGrpSpPr>
            <p:cNvPr id="47109" name="Group 8">
              <a:extLst>
                <a:ext uri="{FF2B5EF4-FFF2-40B4-BE49-F238E27FC236}">
                  <a16:creationId xmlns:a16="http://schemas.microsoft.com/office/drawing/2014/main" id="{8E768B82-39B4-8848-91DF-C17088A59A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17457" name="Oval 9">
                <a:extLst>
                  <a:ext uri="{FF2B5EF4-FFF2-40B4-BE49-F238E27FC236}">
                    <a16:creationId xmlns:a16="http://schemas.microsoft.com/office/drawing/2014/main" id="{F843E6E4-F06E-694E-A742-5F6AA0A95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17458" name="AutoShape 10">
                <a:extLst>
                  <a:ext uri="{FF2B5EF4-FFF2-40B4-BE49-F238E27FC236}">
                    <a16:creationId xmlns:a16="http://schemas.microsoft.com/office/drawing/2014/main" id="{EBA7A213-DA43-BB4B-BB0F-431BAE354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6319">
                <a:off x="1004" y="1680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5ED2B3E-D6BE-4A4C-A406-10555FB1474E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17453" name="Oval 20">
                <a:extLst>
                  <a:ext uri="{FF2B5EF4-FFF2-40B4-BE49-F238E27FC236}">
                    <a16:creationId xmlns:a16="http://schemas.microsoft.com/office/drawing/2014/main" id="{9C726400-8A1D-A44D-94D4-BFA55DECF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17454" name="AutoShape 21">
                <a:extLst>
                  <a:ext uri="{FF2B5EF4-FFF2-40B4-BE49-F238E27FC236}">
                    <a16:creationId xmlns:a16="http://schemas.microsoft.com/office/drawing/2014/main" id="{F0FC3E9B-206B-3143-A71C-586FEAA64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6319">
                <a:off x="1004" y="1683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id="{317EDBD0-A762-B340-ACA2-F3C619DC9499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17449" name="Oval 26">
                <a:extLst>
                  <a:ext uri="{FF2B5EF4-FFF2-40B4-BE49-F238E27FC236}">
                    <a16:creationId xmlns:a16="http://schemas.microsoft.com/office/drawing/2014/main" id="{BDFC0070-5BC7-5A40-9F83-7131C81C5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17450" name="AutoShape 27">
                <a:extLst>
                  <a:ext uri="{FF2B5EF4-FFF2-40B4-BE49-F238E27FC236}">
                    <a16:creationId xmlns:a16="http://schemas.microsoft.com/office/drawing/2014/main" id="{E0D85C90-C892-E843-A1E0-052C47553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6319">
                <a:off x="1006" y="1683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sp>
          <p:nvSpPr>
            <p:cNvPr id="17445" name="Oval 32">
              <a:extLst>
                <a:ext uri="{FF2B5EF4-FFF2-40B4-BE49-F238E27FC236}">
                  <a16:creationId xmlns:a16="http://schemas.microsoft.com/office/drawing/2014/main" id="{22174FDD-38A6-F543-97A6-535A5E4CFC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25788" y="2365375"/>
              <a:ext cx="1962150" cy="19621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44" name="AutoShape 36">
              <a:extLst>
                <a:ext uri="{FF2B5EF4-FFF2-40B4-BE49-F238E27FC236}">
                  <a16:creationId xmlns:a16="http://schemas.microsoft.com/office/drawing/2014/main" id="{22AE6CF6-0E11-204B-B3DE-7BE893E703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965525">
              <a:off x="3935279" y="2667489"/>
              <a:ext cx="327819" cy="1204279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41" name="Line 38">
              <a:extLst>
                <a:ext uri="{FF2B5EF4-FFF2-40B4-BE49-F238E27FC236}">
                  <a16:creationId xmlns:a16="http://schemas.microsoft.com/office/drawing/2014/main" id="{9EB75A30-33C8-3547-9595-6A3F7F4AD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6864" y="2360614"/>
              <a:ext cx="0" cy="19716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7442" name="Line 39">
              <a:extLst>
                <a:ext uri="{FF2B5EF4-FFF2-40B4-BE49-F238E27FC236}">
                  <a16:creationId xmlns:a16="http://schemas.microsoft.com/office/drawing/2014/main" id="{FC51E43C-A649-C648-A6D5-3F81F35E1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1026" y="3346452"/>
              <a:ext cx="19716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grpSp>
        <p:nvGrpSpPr>
          <p:cNvPr id="12" name="Group 40">
            <a:extLst>
              <a:ext uri="{FF2B5EF4-FFF2-40B4-BE49-F238E27FC236}">
                <a16:creationId xmlns:a16="http://schemas.microsoft.com/office/drawing/2014/main" id="{11A1377E-FE0C-674F-8F05-C3FBB1FCF32E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399567" y="4660900"/>
            <a:ext cx="1860550" cy="1860550"/>
            <a:chOff x="2108" y="3120"/>
            <a:chExt cx="864" cy="864"/>
          </a:xfrm>
        </p:grpSpPr>
        <p:sp>
          <p:nvSpPr>
            <p:cNvPr id="17439" name="Oval 41">
              <a:extLst>
                <a:ext uri="{FF2B5EF4-FFF2-40B4-BE49-F238E27FC236}">
                  <a16:creationId xmlns:a16="http://schemas.microsoft.com/office/drawing/2014/main" id="{EBA3E631-B873-AD4D-9A98-00AFE932F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20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40" name="AutoShape 42">
              <a:extLst>
                <a:ext uri="{FF2B5EF4-FFF2-40B4-BE49-F238E27FC236}">
                  <a16:creationId xmlns:a16="http://schemas.microsoft.com/office/drawing/2014/main" id="{73079601-75CE-B840-A1B1-7A543BD26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3410"/>
              <a:ext cx="336" cy="290"/>
            </a:xfrm>
            <a:prstGeom prst="hexagon">
              <a:avLst>
                <a:gd name="adj" fmla="val 28866"/>
                <a:gd name="vf" fmla="val 115470"/>
              </a:avLst>
            </a:prstGeom>
            <a:solidFill>
              <a:schemeClr val="tx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grpSp>
        <p:nvGrpSpPr>
          <p:cNvPr id="13" name="Group 43">
            <a:extLst>
              <a:ext uri="{FF2B5EF4-FFF2-40B4-BE49-F238E27FC236}">
                <a16:creationId xmlns:a16="http://schemas.microsoft.com/office/drawing/2014/main" id="{A68F18E9-BE0C-574B-8689-9CE264B49883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8397980" y="4659312"/>
            <a:ext cx="1860550" cy="1860550"/>
            <a:chOff x="2108" y="3120"/>
            <a:chExt cx="864" cy="864"/>
          </a:xfrm>
        </p:grpSpPr>
        <p:sp>
          <p:nvSpPr>
            <p:cNvPr id="17437" name="Oval 44">
              <a:extLst>
                <a:ext uri="{FF2B5EF4-FFF2-40B4-BE49-F238E27FC236}">
                  <a16:creationId xmlns:a16="http://schemas.microsoft.com/office/drawing/2014/main" id="{2B807AA6-394F-A649-B8D6-B7D81F74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20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38" name="AutoShape 45">
              <a:extLst>
                <a:ext uri="{FF2B5EF4-FFF2-40B4-BE49-F238E27FC236}">
                  <a16:creationId xmlns:a16="http://schemas.microsoft.com/office/drawing/2014/main" id="{C55E2C69-61A9-1047-B40B-A4DD079AB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3408"/>
              <a:ext cx="336" cy="290"/>
            </a:xfrm>
            <a:prstGeom prst="hexagon">
              <a:avLst>
                <a:gd name="adj" fmla="val 28866"/>
                <a:gd name="vf" fmla="val 115470"/>
              </a:avLst>
            </a:prstGeom>
            <a:solidFill>
              <a:schemeClr val="tx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grpSp>
        <p:nvGrpSpPr>
          <p:cNvPr id="14" name="Group 46">
            <a:extLst>
              <a:ext uri="{FF2B5EF4-FFF2-40B4-BE49-F238E27FC236}">
                <a16:creationId xmlns:a16="http://schemas.microsoft.com/office/drawing/2014/main" id="{CCD15FB6-8D8C-064C-ADCE-81EF79340413}"/>
              </a:ext>
            </a:extLst>
          </p:cNvPr>
          <p:cNvGrpSpPr>
            <a:grpSpLocks/>
          </p:cNvGrpSpPr>
          <p:nvPr/>
        </p:nvGrpSpPr>
        <p:grpSpPr bwMode="auto">
          <a:xfrm>
            <a:off x="8397980" y="4637088"/>
            <a:ext cx="1860550" cy="1860550"/>
            <a:chOff x="2108" y="3120"/>
            <a:chExt cx="864" cy="864"/>
          </a:xfrm>
        </p:grpSpPr>
        <p:sp>
          <p:nvSpPr>
            <p:cNvPr id="17435" name="Oval 47">
              <a:extLst>
                <a:ext uri="{FF2B5EF4-FFF2-40B4-BE49-F238E27FC236}">
                  <a16:creationId xmlns:a16="http://schemas.microsoft.com/office/drawing/2014/main" id="{EEA0052B-5B78-1942-8A79-221EDDFC4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20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7436" name="AutoShape 48">
              <a:extLst>
                <a:ext uri="{FF2B5EF4-FFF2-40B4-BE49-F238E27FC236}">
                  <a16:creationId xmlns:a16="http://schemas.microsoft.com/office/drawing/2014/main" id="{85252C73-D8AC-4341-86EE-D843DC307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3408"/>
              <a:ext cx="336" cy="290"/>
            </a:xfrm>
            <a:prstGeom prst="hexagon">
              <a:avLst>
                <a:gd name="adj" fmla="val 28866"/>
                <a:gd name="vf" fmla="val 11547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grpSp>
        <p:nvGrpSpPr>
          <p:cNvPr id="47126" name="Group 50">
            <a:extLst>
              <a:ext uri="{FF2B5EF4-FFF2-40B4-BE49-F238E27FC236}">
                <a16:creationId xmlns:a16="http://schemas.microsoft.com/office/drawing/2014/main" id="{D1125C91-DF22-F543-BD0C-32C4001DEAFD}"/>
              </a:ext>
            </a:extLst>
          </p:cNvPr>
          <p:cNvGrpSpPr>
            <a:grpSpLocks/>
          </p:cNvGrpSpPr>
          <p:nvPr/>
        </p:nvGrpSpPr>
        <p:grpSpPr bwMode="auto">
          <a:xfrm>
            <a:off x="8401155" y="4648200"/>
            <a:ext cx="1860550" cy="1860550"/>
            <a:chOff x="2108" y="3120"/>
            <a:chExt cx="864" cy="864"/>
          </a:xfrm>
        </p:grpSpPr>
        <p:sp>
          <p:nvSpPr>
            <p:cNvPr id="17433" name="Line 51">
              <a:extLst>
                <a:ext uri="{FF2B5EF4-FFF2-40B4-BE49-F238E27FC236}">
                  <a16:creationId xmlns:a16="http://schemas.microsoft.com/office/drawing/2014/main" id="{9B7238EB-A06F-5F46-8F6F-2BF3B53198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0" y="3120"/>
              <a:ext cx="0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7434" name="Line 52">
              <a:extLst>
                <a:ext uri="{FF2B5EF4-FFF2-40B4-BE49-F238E27FC236}">
                  <a16:creationId xmlns:a16="http://schemas.microsoft.com/office/drawing/2014/main" id="{695FD7AA-F134-A44E-82CB-272CC8DD90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8" y="3552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sp>
        <p:nvSpPr>
          <p:cNvPr id="17432" name="Arc 53">
            <a:extLst>
              <a:ext uri="{FF2B5EF4-FFF2-40B4-BE49-F238E27FC236}">
                <a16:creationId xmlns:a16="http://schemas.microsoft.com/office/drawing/2014/main" id="{2567644F-F30F-CA41-AA8F-4AA832090FF5}"/>
              </a:ext>
            </a:extLst>
          </p:cNvPr>
          <p:cNvSpPr>
            <a:spLocks/>
          </p:cNvSpPr>
          <p:nvPr/>
        </p:nvSpPr>
        <p:spPr bwMode="auto">
          <a:xfrm rot="20558205">
            <a:off x="7872629" y="4536269"/>
            <a:ext cx="381000" cy="513850"/>
          </a:xfrm>
          <a:custGeom>
            <a:avLst/>
            <a:gdLst>
              <a:gd name="T0" fmla="*/ 0 w 21600"/>
              <a:gd name="T1" fmla="*/ 0 h 21600"/>
              <a:gd name="T2" fmla="*/ 3 w 21600"/>
              <a:gd name="T3" fmla="*/ 5 h 21600"/>
              <a:gd name="T4" fmla="*/ 0 w 21600"/>
              <a:gd name="T5" fmla="*/ 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B77FF32-BAF6-0546-8098-63D05217C92A}"/>
              </a:ext>
            </a:extLst>
          </p:cNvPr>
          <p:cNvGrpSpPr/>
          <p:nvPr/>
        </p:nvGrpSpPr>
        <p:grpSpPr>
          <a:xfrm>
            <a:off x="2633075" y="2170415"/>
            <a:ext cx="1971675" cy="1971675"/>
            <a:chOff x="3121026" y="2360614"/>
            <a:chExt cx="1971675" cy="1971675"/>
          </a:xfrm>
        </p:grpSpPr>
        <p:grpSp>
          <p:nvGrpSpPr>
            <p:cNvPr id="60" name="Group 8">
              <a:extLst>
                <a:ext uri="{FF2B5EF4-FFF2-40B4-BE49-F238E27FC236}">
                  <a16:creationId xmlns:a16="http://schemas.microsoft.com/office/drawing/2014/main" id="{0C2CF06E-EA36-DB42-93E0-1BDE4815BD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73" name="Oval 9">
                <a:extLst>
                  <a:ext uri="{FF2B5EF4-FFF2-40B4-BE49-F238E27FC236}">
                    <a16:creationId xmlns:a16="http://schemas.microsoft.com/office/drawing/2014/main" id="{0EC50F98-8F76-9D42-8FF7-0C42D9463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74" name="AutoShape 10">
                <a:extLst>
                  <a:ext uri="{FF2B5EF4-FFF2-40B4-BE49-F238E27FC236}">
                    <a16:creationId xmlns:a16="http://schemas.microsoft.com/office/drawing/2014/main" id="{B370DCC3-86B9-0A43-A138-5FA42C6C6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6319">
                <a:off x="1004" y="1680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grpSp>
          <p:nvGrpSpPr>
            <p:cNvPr id="61" name="Group 19">
              <a:extLst>
                <a:ext uri="{FF2B5EF4-FFF2-40B4-BE49-F238E27FC236}">
                  <a16:creationId xmlns:a16="http://schemas.microsoft.com/office/drawing/2014/main" id="{948B00F8-0123-3140-AAA0-4556420A04D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71" name="Oval 20">
                <a:extLst>
                  <a:ext uri="{FF2B5EF4-FFF2-40B4-BE49-F238E27FC236}">
                    <a16:creationId xmlns:a16="http://schemas.microsoft.com/office/drawing/2014/main" id="{55E4B89F-5D02-F54A-80FD-00C6E007A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72" name="AutoShape 21">
                <a:extLst>
                  <a:ext uri="{FF2B5EF4-FFF2-40B4-BE49-F238E27FC236}">
                    <a16:creationId xmlns:a16="http://schemas.microsoft.com/office/drawing/2014/main" id="{998B2810-B555-EF41-8873-B1DFC3355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6319">
                <a:off x="1004" y="1683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grpSp>
          <p:nvGrpSpPr>
            <p:cNvPr id="62" name="Group 25">
              <a:extLst>
                <a:ext uri="{FF2B5EF4-FFF2-40B4-BE49-F238E27FC236}">
                  <a16:creationId xmlns:a16="http://schemas.microsoft.com/office/drawing/2014/main" id="{2D8FA14B-D6E0-8747-881F-28DDFBA56E01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69" name="Oval 26">
                <a:extLst>
                  <a:ext uri="{FF2B5EF4-FFF2-40B4-BE49-F238E27FC236}">
                    <a16:creationId xmlns:a16="http://schemas.microsoft.com/office/drawing/2014/main" id="{A1332649-B246-CB49-B468-2B3D7567E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70" name="AutoShape 27">
                <a:extLst>
                  <a:ext uri="{FF2B5EF4-FFF2-40B4-BE49-F238E27FC236}">
                    <a16:creationId xmlns:a16="http://schemas.microsoft.com/office/drawing/2014/main" id="{2EF9530B-8AA2-DA44-B536-F5A5B67D8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6319">
                <a:off x="1006" y="1683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grpSp>
          <p:nvGrpSpPr>
            <p:cNvPr id="63" name="Group 31">
              <a:extLst>
                <a:ext uri="{FF2B5EF4-FFF2-40B4-BE49-F238E27FC236}">
                  <a16:creationId xmlns:a16="http://schemas.microsoft.com/office/drawing/2014/main" id="{FA70D7A9-89F9-784B-B7F7-84B6170328DA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125788" y="2365375"/>
              <a:ext cx="1962150" cy="1962150"/>
              <a:chOff x="668" y="1488"/>
              <a:chExt cx="864" cy="864"/>
            </a:xfrm>
          </p:grpSpPr>
          <p:sp>
            <p:nvSpPr>
              <p:cNvPr id="67" name="Oval 32">
                <a:extLst>
                  <a:ext uri="{FF2B5EF4-FFF2-40B4-BE49-F238E27FC236}">
                    <a16:creationId xmlns:a16="http://schemas.microsoft.com/office/drawing/2014/main" id="{C2055448-8900-2D48-B0DD-FC12AF288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1488"/>
                <a:ext cx="864" cy="86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  <p:sp>
            <p:nvSpPr>
              <p:cNvPr id="68" name="AutoShape 33">
                <a:extLst>
                  <a:ext uri="{FF2B5EF4-FFF2-40B4-BE49-F238E27FC236}">
                    <a16:creationId xmlns:a16="http://schemas.microsoft.com/office/drawing/2014/main" id="{57299B75-AEA1-0840-9FA4-F1437338A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764848">
                <a:off x="1093" y="1636"/>
                <a:ext cx="144" cy="528"/>
              </a:xfrm>
              <a:prstGeom prst="roundRect">
                <a:avLst>
                  <a:gd name="adj" fmla="val 16667"/>
                </a:avLst>
              </a:prstGeom>
              <a:solidFill>
                <a:srgbClr val="008080">
                  <a:alpha val="70195"/>
                </a:srgbClr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>
                  <a:latin typeface="+mj-lt"/>
                  <a:ea typeface="+mn-ea"/>
                </a:endParaRPr>
              </a:p>
            </p:txBody>
          </p:sp>
        </p:grpSp>
        <p:sp>
          <p:nvSpPr>
            <p:cNvPr id="65" name="Line 38">
              <a:extLst>
                <a:ext uri="{FF2B5EF4-FFF2-40B4-BE49-F238E27FC236}">
                  <a16:creationId xmlns:a16="http://schemas.microsoft.com/office/drawing/2014/main" id="{D4B62677-5F03-E349-9E7F-FB43877E10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6864" y="2360614"/>
              <a:ext cx="0" cy="19716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66" name="Line 39">
              <a:extLst>
                <a:ext uri="{FF2B5EF4-FFF2-40B4-BE49-F238E27FC236}">
                  <a16:creationId xmlns:a16="http://schemas.microsoft.com/office/drawing/2014/main" id="{4A5FAB29-5360-9748-9B45-39CF2B1E0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1026" y="3346452"/>
              <a:ext cx="19716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grpSp>
        <p:nvGrpSpPr>
          <p:cNvPr id="84" name="Group 46">
            <a:extLst>
              <a:ext uri="{FF2B5EF4-FFF2-40B4-BE49-F238E27FC236}">
                <a16:creationId xmlns:a16="http://schemas.microsoft.com/office/drawing/2014/main" id="{9D314081-097F-4744-BBFD-9DE8A95C3456}"/>
              </a:ext>
            </a:extLst>
          </p:cNvPr>
          <p:cNvGrpSpPr>
            <a:grpSpLocks/>
          </p:cNvGrpSpPr>
          <p:nvPr/>
        </p:nvGrpSpPr>
        <p:grpSpPr bwMode="auto">
          <a:xfrm rot="18040735">
            <a:off x="6196155" y="4630537"/>
            <a:ext cx="1860550" cy="1860550"/>
            <a:chOff x="2108" y="3120"/>
            <a:chExt cx="864" cy="864"/>
          </a:xfrm>
        </p:grpSpPr>
        <p:sp>
          <p:nvSpPr>
            <p:cNvPr id="85" name="Oval 47">
              <a:extLst>
                <a:ext uri="{FF2B5EF4-FFF2-40B4-BE49-F238E27FC236}">
                  <a16:creationId xmlns:a16="http://schemas.microsoft.com/office/drawing/2014/main" id="{DF1DBEDC-AD9A-DA46-8A23-F1AE508E3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20"/>
              <a:ext cx="864" cy="86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86" name="AutoShape 48">
              <a:extLst>
                <a:ext uri="{FF2B5EF4-FFF2-40B4-BE49-F238E27FC236}">
                  <a16:creationId xmlns:a16="http://schemas.microsoft.com/office/drawing/2014/main" id="{97CE245F-6A71-5045-B76A-8A0EE95A3A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230650">
              <a:off x="2300" y="3408"/>
              <a:ext cx="336" cy="290"/>
            </a:xfrm>
            <a:prstGeom prst="hexagon">
              <a:avLst>
                <a:gd name="adj" fmla="val 28866"/>
                <a:gd name="vf" fmla="val 11547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</p:grpSp>
      <p:grpSp>
        <p:nvGrpSpPr>
          <p:cNvPr id="88" name="Group 50">
            <a:extLst>
              <a:ext uri="{FF2B5EF4-FFF2-40B4-BE49-F238E27FC236}">
                <a16:creationId xmlns:a16="http://schemas.microsoft.com/office/drawing/2014/main" id="{BB8AADCD-DB09-D242-8A67-7153DA42A770}"/>
              </a:ext>
            </a:extLst>
          </p:cNvPr>
          <p:cNvGrpSpPr>
            <a:grpSpLocks/>
          </p:cNvGrpSpPr>
          <p:nvPr/>
        </p:nvGrpSpPr>
        <p:grpSpPr bwMode="auto">
          <a:xfrm>
            <a:off x="6197743" y="4617837"/>
            <a:ext cx="1860550" cy="1860550"/>
            <a:chOff x="2108" y="3120"/>
            <a:chExt cx="864" cy="864"/>
          </a:xfrm>
        </p:grpSpPr>
        <p:sp>
          <p:nvSpPr>
            <p:cNvPr id="90" name="Line 51">
              <a:extLst>
                <a:ext uri="{FF2B5EF4-FFF2-40B4-BE49-F238E27FC236}">
                  <a16:creationId xmlns:a16="http://schemas.microsoft.com/office/drawing/2014/main" id="{68DB4B71-F6F6-6244-B28A-796CC9696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0" y="3120"/>
              <a:ext cx="0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91" name="Line 52">
              <a:extLst>
                <a:ext uri="{FF2B5EF4-FFF2-40B4-BE49-F238E27FC236}">
                  <a16:creationId xmlns:a16="http://schemas.microsoft.com/office/drawing/2014/main" id="{4C275317-964E-3C4C-A312-17772FD9B9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8" y="3552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A56BE25-8299-2546-A698-DD3A25517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>
                <a:solidFill>
                  <a:schemeClr val="tx2"/>
                </a:solidFill>
                <a:latin typeface="+mj-lt"/>
                <a:ea typeface="+mn-ea"/>
              </a:rPr>
              <a:t>Some generalizations and vocabulary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EBF43DF-E2B1-F74E-9FF4-025219303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066800"/>
            <a:ext cx="8763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r>
              <a:rPr lang="en-US" altLang="en-US" b="1"/>
              <a:t>All isometric minerals (</a:t>
            </a:r>
            <a:r>
              <a:rPr lang="en-US" altLang="en-US"/>
              <a:t>e.g., </a:t>
            </a:r>
            <a:r>
              <a:rPr lang="en-US" altLang="en-US" i="1"/>
              <a:t>garnet</a:t>
            </a:r>
            <a:r>
              <a:rPr lang="en-US" altLang="en-US" b="1"/>
              <a:t>) are </a:t>
            </a:r>
            <a:r>
              <a:rPr lang="en-US" altLang="en-US" b="1">
                <a:solidFill>
                  <a:srgbClr val="E60A07"/>
                </a:solidFill>
              </a:rPr>
              <a:t>isotropic</a:t>
            </a:r>
            <a:r>
              <a:rPr lang="en-US" altLang="en-US"/>
              <a:t> – they cannot reorient light.  Light does not get rotated or split; propagates with same velocity in all directions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–"/>
            </a:pPr>
            <a:r>
              <a:rPr lang="en-US" altLang="en-US" sz="2000"/>
              <a:t>These minerals are always black in crossed polars.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endParaRPr lang="en-US" altLang="en-US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r>
              <a:rPr lang="en-US" altLang="en-US"/>
              <a:t>All other minerals are </a:t>
            </a:r>
            <a:r>
              <a:rPr lang="en-US" altLang="en-US" b="1">
                <a:solidFill>
                  <a:srgbClr val="E60A07"/>
                </a:solidFill>
              </a:rPr>
              <a:t>anisotropic</a:t>
            </a:r>
            <a:r>
              <a:rPr lang="en-US" altLang="en-US" b="1"/>
              <a:t> </a:t>
            </a:r>
            <a:r>
              <a:rPr lang="en-US" altLang="en-US"/>
              <a:t>–</a:t>
            </a:r>
            <a:r>
              <a:rPr lang="en-US" altLang="en-US" b="1"/>
              <a:t> </a:t>
            </a:r>
            <a:r>
              <a:rPr lang="en-US" altLang="en-US"/>
              <a:t>they are all capable of reorienting light (transmit light under cross polars).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endParaRPr lang="en-US" altLang="en-US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r>
              <a:rPr lang="en-US" altLang="en-US"/>
              <a:t>All anisotropic minerals contain </a:t>
            </a:r>
            <a:r>
              <a:rPr lang="en-US" altLang="en-US">
                <a:solidFill>
                  <a:srgbClr val="E60A07"/>
                </a:solidFill>
              </a:rPr>
              <a:t>one or two special directions</a:t>
            </a:r>
            <a:r>
              <a:rPr lang="en-US" altLang="en-US"/>
              <a:t> that do </a:t>
            </a:r>
            <a:r>
              <a:rPr lang="en-US" altLang="en-US" b="1">
                <a:solidFill>
                  <a:srgbClr val="E60A07"/>
                </a:solidFill>
              </a:rPr>
              <a:t>not</a:t>
            </a:r>
            <a:r>
              <a:rPr lang="en-US" altLang="en-US"/>
              <a:t> reorient light.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–"/>
            </a:pPr>
            <a:r>
              <a:rPr lang="en-US" altLang="en-US" sz="2000"/>
              <a:t>Minerals with </a:t>
            </a:r>
            <a:r>
              <a:rPr lang="en-US" altLang="en-US" sz="2000" b="1">
                <a:solidFill>
                  <a:srgbClr val="E60A07"/>
                </a:solidFill>
              </a:rPr>
              <a:t>one</a:t>
            </a:r>
            <a:r>
              <a:rPr lang="en-US" altLang="en-US" sz="2000"/>
              <a:t> special direction are called </a:t>
            </a:r>
            <a:r>
              <a:rPr lang="en-US" altLang="en-US" sz="2000" b="1">
                <a:solidFill>
                  <a:srgbClr val="E60A07"/>
                </a:solidFill>
              </a:rPr>
              <a:t>uniaxial</a:t>
            </a:r>
            <a:endParaRPr lang="en-US" altLang="en-US" sz="2000"/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Tx/>
              <a:buChar char="–"/>
            </a:pPr>
            <a:r>
              <a:rPr lang="en-US" altLang="en-US" sz="2000"/>
              <a:t>Minerals with </a:t>
            </a:r>
            <a:r>
              <a:rPr lang="en-US" altLang="en-US" sz="2000" b="1">
                <a:solidFill>
                  <a:srgbClr val="E60A07"/>
                </a:solidFill>
              </a:rPr>
              <a:t>two</a:t>
            </a:r>
            <a:r>
              <a:rPr lang="en-US" altLang="en-US" sz="2000"/>
              <a:t> special directions are called </a:t>
            </a:r>
            <a:r>
              <a:rPr lang="en-US" altLang="en-US" sz="2000" b="1">
                <a:solidFill>
                  <a:srgbClr val="E60A07"/>
                </a:solidFill>
              </a:rPr>
              <a:t>biaxial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17D0DED-B303-7344-AA15-90CDC4F94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05000"/>
            <a:ext cx="1905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2400">
                <a:solidFill>
                  <a:srgbClr val="E60A07"/>
                </a:solidFill>
                <a:latin typeface="+mj-lt"/>
                <a:ea typeface="+mn-ea"/>
              </a:rPr>
              <a:t>Isotropic</a:t>
            </a:r>
          </a:p>
          <a:p>
            <a:pPr eaLnBrk="1" hangingPunct="1">
              <a:spcBef>
                <a:spcPct val="20000"/>
              </a:spcBef>
              <a:defRPr/>
            </a:pPr>
            <a:endParaRPr lang="en-US" altLang="en-US" sz="2400">
              <a:solidFill>
                <a:srgbClr val="E60A07"/>
              </a:solidFill>
              <a:latin typeface="+mj-lt"/>
              <a:ea typeface="+mn-ea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US" altLang="en-US" sz="2400">
                <a:solidFill>
                  <a:srgbClr val="E60A07"/>
                </a:solidFill>
                <a:latin typeface="+mj-lt"/>
                <a:ea typeface="+mn-ea"/>
              </a:rPr>
              <a:t>Uniaxial</a:t>
            </a:r>
          </a:p>
          <a:p>
            <a:pPr eaLnBrk="1" hangingPunct="1">
              <a:spcBef>
                <a:spcPct val="20000"/>
              </a:spcBef>
              <a:defRPr/>
            </a:pPr>
            <a:endParaRPr lang="en-US" altLang="en-US" sz="2400">
              <a:solidFill>
                <a:srgbClr val="E60A07"/>
              </a:solidFill>
              <a:latin typeface="+mj-lt"/>
              <a:ea typeface="+mn-ea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US" altLang="en-US" sz="2400">
                <a:solidFill>
                  <a:srgbClr val="E60A07"/>
                </a:solidFill>
                <a:latin typeface="+mj-lt"/>
                <a:ea typeface="+mn-ea"/>
              </a:rPr>
              <a:t>Biaxial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0F961B0-81B7-454C-BFAC-CB8B8027F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800" b="1">
                <a:solidFill>
                  <a:schemeClr val="tx2"/>
                </a:solidFill>
                <a:latin typeface="+mj-lt"/>
                <a:ea typeface="+mn-ea"/>
              </a:rPr>
              <a:t>How light behaves depends on crystal structure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D695B1F3-8C33-AC4E-B0C7-5CB3036CFA69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1905001"/>
            <a:ext cx="5422900" cy="830263"/>
            <a:chOff x="1440" y="1200"/>
            <a:chExt cx="3416" cy="523"/>
          </a:xfrm>
        </p:grpSpPr>
        <p:sp>
          <p:nvSpPr>
            <p:cNvPr id="19467" name="Rectangle 5">
              <a:extLst>
                <a:ext uri="{FF2B5EF4-FFF2-40B4-BE49-F238E27FC236}">
                  <a16:creationId xmlns:a16="http://schemas.microsoft.com/office/drawing/2014/main" id="{AE762B5A-39EC-B34E-A988-DA031B646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200"/>
              <a:ext cx="298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en-US" sz="2400">
                  <a:solidFill>
                    <a:srgbClr val="E60A07"/>
                  </a:solidFill>
                  <a:latin typeface="+mj-lt"/>
                  <a:ea typeface="+mn-ea"/>
                </a:rPr>
                <a:t>Isometric</a:t>
              </a:r>
              <a:endParaRPr lang="en-US" altLang="en-US" sz="2400">
                <a:latin typeface="+mj-lt"/>
                <a:ea typeface="+mn-ea"/>
              </a:endParaRPr>
            </a:p>
            <a:p>
              <a:pPr lvl="1" eaLnBrk="1" hangingPunct="1">
                <a:spcBef>
                  <a:spcPct val="20000"/>
                </a:spcBef>
                <a:buFontTx/>
                <a:buChar char="–"/>
                <a:defRPr/>
              </a:pPr>
              <a:r>
                <a:rPr lang="en-US" altLang="en-US" sz="2000">
                  <a:latin typeface="+mj-lt"/>
                  <a:ea typeface="+mn-ea"/>
                </a:rPr>
                <a:t> All crystallographic axes are equal</a:t>
              </a:r>
            </a:p>
          </p:txBody>
        </p:sp>
        <p:sp>
          <p:nvSpPr>
            <p:cNvPr id="19468" name="Line 6">
              <a:extLst>
                <a:ext uri="{FF2B5EF4-FFF2-40B4-BE49-F238E27FC236}">
                  <a16:creationId xmlns:a16="http://schemas.microsoft.com/office/drawing/2014/main" id="{7A3F41B3-4473-C048-A33C-2DDEA21E12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139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0B94E20B-2338-E74A-89D6-71A9B0BFF105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962400"/>
            <a:ext cx="6172200" cy="1066800"/>
            <a:chOff x="1440" y="2496"/>
            <a:chExt cx="3888" cy="672"/>
          </a:xfrm>
        </p:grpSpPr>
        <p:sp>
          <p:nvSpPr>
            <p:cNvPr id="19465" name="Rectangle 8">
              <a:extLst>
                <a:ext uri="{FF2B5EF4-FFF2-40B4-BE49-F238E27FC236}">
                  <a16:creationId xmlns:a16="http://schemas.microsoft.com/office/drawing/2014/main" id="{A0DE5125-5951-0B4C-A658-068DFD276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496"/>
              <a:ext cx="345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en-US" sz="2400">
                  <a:solidFill>
                    <a:srgbClr val="E60A07"/>
                  </a:solidFill>
                  <a:latin typeface="+mj-lt"/>
                  <a:ea typeface="+mn-ea"/>
                </a:rPr>
                <a:t>Orthorhombic, monoclinic, triclinic</a:t>
              </a:r>
              <a:endParaRPr lang="en-US" altLang="en-US" sz="2400">
                <a:latin typeface="+mj-lt"/>
                <a:ea typeface="+mn-ea"/>
              </a:endParaRPr>
            </a:p>
            <a:p>
              <a:pPr lvl="1" eaLnBrk="1" hangingPunct="1">
                <a:spcBef>
                  <a:spcPct val="20000"/>
                </a:spcBef>
                <a:buFontTx/>
                <a:buChar char="–"/>
                <a:defRPr/>
              </a:pPr>
              <a:r>
                <a:rPr lang="en-US" altLang="en-US" sz="2000">
                  <a:latin typeface="+mj-lt"/>
                  <a:ea typeface="+mn-ea"/>
                </a:rPr>
                <a:t>All axes are unequal</a:t>
              </a:r>
            </a:p>
          </p:txBody>
        </p:sp>
        <p:sp>
          <p:nvSpPr>
            <p:cNvPr id="19466" name="Line 9">
              <a:extLst>
                <a:ext uri="{FF2B5EF4-FFF2-40B4-BE49-F238E27FC236}">
                  <a16:creationId xmlns:a16="http://schemas.microsoft.com/office/drawing/2014/main" id="{0C64BB3F-AFEB-6743-A72F-5BC70F645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640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dirty="0">
                <a:latin typeface="+mj-lt"/>
                <a:ea typeface="+mn-ea"/>
              </a:endParaRPr>
            </a:p>
          </p:txBody>
        </p:sp>
      </p:grpSp>
      <p:grpSp>
        <p:nvGrpSpPr>
          <p:cNvPr id="4" name="Group 10">
            <a:extLst>
              <a:ext uri="{FF2B5EF4-FFF2-40B4-BE49-F238E27FC236}">
                <a16:creationId xmlns:a16="http://schemas.microsoft.com/office/drawing/2014/main" id="{AE48B5BA-D9BB-EA4C-999B-18A68EADDDBF}"/>
              </a:ext>
            </a:extLst>
          </p:cNvPr>
          <p:cNvGrpSpPr>
            <a:grpSpLocks/>
          </p:cNvGrpSpPr>
          <p:nvPr/>
        </p:nvGrpSpPr>
        <p:grpSpPr bwMode="auto">
          <a:xfrm>
            <a:off x="3810001" y="2971801"/>
            <a:ext cx="5730875" cy="830263"/>
            <a:chOff x="1440" y="1872"/>
            <a:chExt cx="3610" cy="523"/>
          </a:xfrm>
        </p:grpSpPr>
        <p:sp>
          <p:nvSpPr>
            <p:cNvPr id="19463" name="Rectangle 11">
              <a:extLst>
                <a:ext uri="{FF2B5EF4-FFF2-40B4-BE49-F238E27FC236}">
                  <a16:creationId xmlns:a16="http://schemas.microsoft.com/office/drawing/2014/main" id="{5159B4BD-5D44-F446-B38D-3145E92E7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872"/>
              <a:ext cx="317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en-US" sz="2400">
                  <a:solidFill>
                    <a:srgbClr val="E60A07"/>
                  </a:solidFill>
                  <a:latin typeface="+mj-lt"/>
                  <a:ea typeface="+mn-ea"/>
                </a:rPr>
                <a:t>Hexagonal, tetragonal</a:t>
              </a:r>
              <a:endParaRPr lang="en-US" altLang="en-US" sz="2400">
                <a:latin typeface="+mj-lt"/>
                <a:ea typeface="+mn-ea"/>
              </a:endParaRPr>
            </a:p>
            <a:p>
              <a:pPr lvl="1" eaLnBrk="1" hangingPunct="1">
                <a:spcBef>
                  <a:spcPct val="20000"/>
                </a:spcBef>
                <a:buFontTx/>
                <a:buChar char="–"/>
                <a:defRPr/>
              </a:pPr>
              <a:r>
                <a:rPr lang="en-US" altLang="en-US" sz="2000">
                  <a:latin typeface="+mj-lt"/>
                  <a:ea typeface="+mn-ea"/>
                </a:rPr>
                <a:t> All axes </a:t>
              </a:r>
              <a:r>
                <a:rPr lang="en-US" altLang="en-US" sz="2000" b="1">
                  <a:latin typeface="+mj-lt"/>
                  <a:ea typeface="+mn-ea"/>
                  <a:sym typeface="Symbol" panose="05050102010706020507" pitchFamily="18" charset="2"/>
                </a:rPr>
                <a:t></a:t>
              </a:r>
              <a:r>
                <a:rPr lang="en-US" altLang="en-US" sz="2000">
                  <a:latin typeface="+mj-lt"/>
                  <a:ea typeface="+mn-ea"/>
                  <a:sym typeface="Symbol" panose="05050102010706020507" pitchFamily="18" charset="2"/>
                </a:rPr>
                <a:t> </a:t>
              </a:r>
              <a:r>
                <a:rPr lang="en-US" altLang="en-US" sz="2000">
                  <a:latin typeface="+mj-lt"/>
                  <a:ea typeface="+mn-ea"/>
                </a:rPr>
                <a:t>c are equal but c is unique</a:t>
              </a:r>
            </a:p>
          </p:txBody>
        </p:sp>
        <p:sp>
          <p:nvSpPr>
            <p:cNvPr id="19464" name="Line 12">
              <a:extLst>
                <a:ext uri="{FF2B5EF4-FFF2-40B4-BE49-F238E27FC236}">
                  <a16:creationId xmlns:a16="http://schemas.microsoft.com/office/drawing/2014/main" id="{91B6D286-494C-6244-B49B-145E3C808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016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93830993-C3CC-8949-8225-E8BBACE69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762000"/>
            <a:ext cx="8763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>
                <a:solidFill>
                  <a:srgbClr val="E60A07"/>
                </a:solidFill>
              </a:rPr>
              <a:t>Isotropic minerals</a:t>
            </a:r>
            <a:r>
              <a:rPr lang="en-US" altLang="en-US" sz="2000"/>
              <a:t>: light does not get rotated or split; propagates with same velocity in all directions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000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>
                <a:solidFill>
                  <a:srgbClr val="E60A07"/>
                </a:solidFill>
              </a:rPr>
              <a:t>Anisotropic minerals:</a:t>
            </a:r>
            <a:endParaRPr lang="en-US" altLang="en-US" sz="2000"/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1600">
                <a:solidFill>
                  <a:srgbClr val="E60A07"/>
                </a:solidFill>
              </a:rPr>
              <a:t>Uniaxial</a:t>
            </a:r>
            <a:r>
              <a:rPr lang="en-US" altLang="en-US" sz="1600"/>
              <a:t> - light entering in all but </a:t>
            </a:r>
            <a:r>
              <a:rPr lang="en-US" altLang="en-US" sz="1600" b="1"/>
              <a:t>one</a:t>
            </a:r>
            <a:r>
              <a:rPr lang="en-US" altLang="en-US" sz="1600"/>
              <a:t> special direction is resolved into 2 plane polarized components that vibrate perpendicular to one another and travel with different speeds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1600">
                <a:solidFill>
                  <a:srgbClr val="E60A07"/>
                </a:solidFill>
              </a:rPr>
              <a:t>Biaxial</a:t>
            </a:r>
            <a:r>
              <a:rPr lang="en-US" altLang="en-US" sz="1600"/>
              <a:t> - light entering in all but </a:t>
            </a:r>
            <a:r>
              <a:rPr lang="en-US" altLang="en-US" sz="1600" b="1"/>
              <a:t>two</a:t>
            </a:r>
            <a:r>
              <a:rPr lang="en-US" altLang="en-US" sz="1600"/>
              <a:t> special directions is resolved into 2 plane polarized components…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FontTx/>
              <a:buChar char="–"/>
            </a:pPr>
            <a:r>
              <a:rPr lang="en-US" altLang="en-US" sz="1800"/>
              <a:t>Along the special directions (“</a:t>
            </a:r>
            <a:r>
              <a:rPr lang="en-US" altLang="ja-JP" sz="1800">
                <a:solidFill>
                  <a:srgbClr val="E60A07"/>
                </a:solidFill>
              </a:rPr>
              <a:t>optic axes</a:t>
            </a:r>
            <a:r>
              <a:rPr lang="en-US" altLang="en-US" sz="1800"/>
              <a:t>”</a:t>
            </a:r>
            <a:r>
              <a:rPr lang="en-US" altLang="ja-JP" sz="1800"/>
              <a:t>), the mineral thinks that it is isotropic - i.e., no splitting occurs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FontTx/>
              <a:buChar char="–"/>
            </a:pPr>
            <a:r>
              <a:rPr lang="en-US" altLang="en-US" sz="1800"/>
              <a:t>Uniaxial and biaxial minerals can be further subdivided into </a:t>
            </a:r>
            <a:r>
              <a:rPr lang="en-US" altLang="en-US" sz="1800">
                <a:solidFill>
                  <a:srgbClr val="E60A07"/>
                </a:solidFill>
              </a:rPr>
              <a:t>optically positive</a:t>
            </a:r>
            <a:r>
              <a:rPr lang="en-US" altLang="en-US" sz="1800"/>
              <a:t> and </a:t>
            </a:r>
            <a:r>
              <a:rPr lang="en-US" altLang="en-US" sz="1800">
                <a:solidFill>
                  <a:srgbClr val="E60A07"/>
                </a:solidFill>
              </a:rPr>
              <a:t>optically negative</a:t>
            </a:r>
            <a:r>
              <a:rPr lang="en-US" altLang="en-US" sz="1800"/>
              <a:t>, depending on orientation of fast and slow rays relative to xtl axes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562CC0FC-50DE-224A-95EA-4FF914D3F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274638"/>
            <a:ext cx="8610600" cy="1143000"/>
          </a:xfrm>
        </p:spPr>
        <p:txBody>
          <a:bodyPr/>
          <a:lstStyle/>
          <a:p>
            <a:pPr eaLnBrk="1" hangingPunct="1"/>
            <a:r>
              <a:rPr lang="en-US" altLang="en-US" sz="4000">
                <a:ea typeface="ＭＳ Ｐゴシック" panose="020B0600070205080204" pitchFamily="34" charset="-128"/>
              </a:rPr>
              <a:t>‘Splitting’ of light </a:t>
            </a:r>
            <a:r>
              <a:rPr lang="en-US" altLang="en-US" sz="4000">
                <a:ea typeface="ＭＳ Ｐゴシック" panose="020B0600070205080204" pitchFamily="34" charset="-128"/>
                <a:sym typeface="Wingdings" pitchFamily="2" charset="2"/>
              </a:rPr>
              <a:t> what does it mean?</a:t>
            </a:r>
            <a:endParaRPr lang="en-US" altLang="en-US" sz="4000">
              <a:ea typeface="ＭＳ Ｐゴシック" panose="020B0600070205080204" pitchFamily="34" charset="-128"/>
            </a:endParaRP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61210932-B0B6-3B4C-BC47-5E6B6ADD9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>
                <a:ea typeface="ＭＳ Ｐゴシック" panose="020B0600070205080204" pitchFamily="34" charset="-128"/>
              </a:rPr>
              <a:t>For some exceptionally clear minerals where we can see this is hand sample this is double refraction </a:t>
            </a:r>
            <a:r>
              <a:rPr lang="en-US" altLang="en-US" sz="2800">
                <a:ea typeface="ＭＳ Ｐゴシック" panose="020B0600070205080204" pitchFamily="34" charset="-128"/>
                <a:sym typeface="Wingdings" pitchFamily="2" charset="2"/>
              </a:rPr>
              <a:t> calcite displays this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>
              <a:ea typeface="ＭＳ Ｐゴシック" panose="020B0600070205080204" pitchFamily="34" charset="-128"/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solidFill>
                  <a:srgbClr val="FF0000"/>
                </a:solidFill>
                <a:ea typeface="ＭＳ Ｐゴシック" panose="020B0600070205080204" pitchFamily="34" charset="-128"/>
                <a:sym typeface="Wingdings" pitchFamily="2" charset="2"/>
              </a:rPr>
              <a:t>Light is split into 2 rays, one traveling at a different speed, and this difference is a function of thickness and orientation of the crystal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>
              <a:solidFill>
                <a:srgbClr val="FF0000"/>
              </a:solidFill>
              <a:ea typeface="ＭＳ Ｐゴシック" panose="020B0600070205080204" pitchFamily="34" charset="-128"/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800">
                <a:ea typeface="ＭＳ Ｐゴシック" panose="020B0600070205080204" pitchFamily="34" charset="-128"/>
                <a:sym typeface="Wingdings" pitchFamily="2" charset="2"/>
              </a:rPr>
              <a:t>ALL anisotropic minerals have this property, and we can ‘see’ that in thin sections with polarized light!</a:t>
            </a:r>
            <a:endParaRPr lang="en-US" altLang="en-US" sz="28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50" name="Group 3">
            <a:extLst>
              <a:ext uri="{FF2B5EF4-FFF2-40B4-BE49-F238E27FC236}">
                <a16:creationId xmlns:a16="http://schemas.microsoft.com/office/drawing/2014/main" id="{00AD2781-5A3E-3A4B-A593-BD9303438077}"/>
              </a:ext>
            </a:extLst>
          </p:cNvPr>
          <p:cNvGrpSpPr>
            <a:grpSpLocks/>
          </p:cNvGrpSpPr>
          <p:nvPr/>
        </p:nvGrpSpPr>
        <p:grpSpPr bwMode="auto">
          <a:xfrm>
            <a:off x="1825625" y="1798639"/>
            <a:ext cx="4987925" cy="4873625"/>
            <a:chOff x="190" y="1133"/>
            <a:chExt cx="3142" cy="3070"/>
          </a:xfrm>
        </p:grpSpPr>
        <p:pic>
          <p:nvPicPr>
            <p:cNvPr id="57352" name="Picture 4" descr="f3">
              <a:extLst>
                <a:ext uri="{FF2B5EF4-FFF2-40B4-BE49-F238E27FC236}">
                  <a16:creationId xmlns:a16="http://schemas.microsoft.com/office/drawing/2014/main" id="{E3E03DBD-DA8D-1F45-9469-DAC417C4E5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" y="1133"/>
              <a:ext cx="3142" cy="3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733" name="Text Box 5">
              <a:extLst>
                <a:ext uri="{FF2B5EF4-FFF2-40B4-BE49-F238E27FC236}">
                  <a16:creationId xmlns:a16="http://schemas.microsoft.com/office/drawing/2014/main" id="{BB5A069B-8F25-7148-862D-2D0C0CF81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1157"/>
              <a:ext cx="74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chemeClr val="bg2"/>
                  </a:solidFill>
                  <a:latin typeface="+mj-lt"/>
                  <a:ea typeface="+mn-ea"/>
                </a:rPr>
                <a:t>O         E</a:t>
              </a:r>
              <a:endParaRPr lang="en-US" sz="200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n-ea"/>
              </a:endParaRPr>
            </a:p>
          </p:txBody>
        </p:sp>
      </p:grpSp>
      <p:sp>
        <p:nvSpPr>
          <p:cNvPr id="22531" name="Text Box 7">
            <a:extLst>
              <a:ext uri="{FF2B5EF4-FFF2-40B4-BE49-F238E27FC236}">
                <a16:creationId xmlns:a16="http://schemas.microsoft.com/office/drawing/2014/main" id="{A8563CEC-CF4E-A14D-9FE3-4013152E7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0" y="6232525"/>
            <a:ext cx="2381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200" dirty="0">
                <a:solidFill>
                  <a:schemeClr val="bg2"/>
                </a:solidFill>
                <a:latin typeface="+mj-lt"/>
                <a:ea typeface="+mn-ea"/>
              </a:rPr>
              <a:t>Fig 6-7 </a:t>
            </a:r>
            <a:r>
              <a:rPr lang="en-US" altLang="en-US" sz="1200" dirty="0" err="1">
                <a:solidFill>
                  <a:schemeClr val="bg2"/>
                </a:solidFill>
                <a:latin typeface="+mj-lt"/>
                <a:ea typeface="+mn-ea"/>
              </a:rPr>
              <a:t>Bloss</a:t>
            </a:r>
            <a:r>
              <a:rPr lang="en-US" altLang="en-US" sz="1200" dirty="0">
                <a:solidFill>
                  <a:schemeClr val="bg2"/>
                </a:solidFill>
                <a:latin typeface="+mj-lt"/>
                <a:ea typeface="+mn-ea"/>
              </a:rPr>
              <a:t>, Optical Crystallography, MSA</a:t>
            </a:r>
          </a:p>
        </p:txBody>
      </p:sp>
      <p:sp>
        <p:nvSpPr>
          <p:cNvPr id="73736" name="Rectangle 8">
            <a:extLst>
              <a:ext uri="{FF2B5EF4-FFF2-40B4-BE49-F238E27FC236}">
                <a16:creationId xmlns:a16="http://schemas.microsoft.com/office/drawing/2014/main" id="{BD312B04-9CB8-A546-AD7E-8CF318841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27038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Anisotropic crystals</a:t>
            </a:r>
          </a:p>
        </p:txBody>
      </p:sp>
      <p:sp>
        <p:nvSpPr>
          <p:cNvPr id="73737" name="Rectangle 9">
            <a:extLst>
              <a:ext uri="{FF2B5EF4-FFF2-40B4-BE49-F238E27FC236}">
                <a16:creationId xmlns:a16="http://schemas.microsoft.com/office/drawing/2014/main" id="{B41E614C-3066-C14E-8554-1642D8FB6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1166814"/>
            <a:ext cx="8121650" cy="8159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Calcite experiment </a:t>
            </a:r>
            <a:r>
              <a:rPr lang="en-US" altLang="en-US">
                <a:ea typeface="ＭＳ Ｐゴシック" panose="020B0600070205080204" pitchFamily="34" charset="-128"/>
              </a:rPr>
              <a:t>and</a:t>
            </a:r>
            <a:r>
              <a:rPr lang="en-US" altLang="en-US">
                <a:solidFill>
                  <a:srgbClr val="990033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double refraction</a:t>
            </a:r>
          </a:p>
        </p:txBody>
      </p:sp>
      <p:sp>
        <p:nvSpPr>
          <p:cNvPr id="73738" name="Text Box 10">
            <a:extLst>
              <a:ext uri="{FF2B5EF4-FFF2-40B4-BE49-F238E27FC236}">
                <a16:creationId xmlns:a16="http://schemas.microsoft.com/office/drawing/2014/main" id="{13996958-C742-304D-B56D-BD69AE770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465716"/>
            <a:ext cx="3381375" cy="33547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225425" indent="-2254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O-ray</a:t>
            </a:r>
            <a:r>
              <a:rPr lang="en-US" altLang="en-US" sz="2000" dirty="0"/>
              <a:t> (Ordinary) </a:t>
            </a:r>
            <a:r>
              <a:rPr lang="en-US" altLang="en-US" sz="2000" dirty="0">
                <a:sym typeface="Wingdings" pitchFamily="2" charset="2"/>
              </a:rPr>
              <a:t> </a:t>
            </a:r>
            <a:r>
              <a:rPr lang="el-GR" altLang="en-US" sz="2000" dirty="0">
                <a:sym typeface="Wingdings" pitchFamily="2" charset="2"/>
              </a:rPr>
              <a:t>ω</a:t>
            </a:r>
            <a:endParaRPr lang="el-GR" altLang="en-US" sz="2000" dirty="0"/>
          </a:p>
          <a:p>
            <a:pPr>
              <a:spcBef>
                <a:spcPct val="50000"/>
              </a:spcBef>
            </a:pPr>
            <a:r>
              <a:rPr lang="en-US" altLang="en-US" sz="1800" dirty="0"/>
              <a:t>Obeys Snell's Law and goes straight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Vibrates </a:t>
            </a:r>
            <a:r>
              <a:rPr lang="en-US" altLang="en-US" sz="1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^</a:t>
            </a:r>
            <a:r>
              <a:rPr lang="en-US" altLang="en-US" sz="1800" dirty="0"/>
              <a:t> plane containing ray and c-axis (</a:t>
            </a:r>
            <a:r>
              <a:rPr lang="ja-JP" altLang="en-US" sz="1800"/>
              <a:t>“</a:t>
            </a:r>
            <a:r>
              <a:rPr lang="en-US" altLang="ja-JP" sz="1800" dirty="0"/>
              <a:t>optic axis</a:t>
            </a:r>
            <a:r>
              <a:rPr lang="ja-JP" altLang="en-US" sz="1800"/>
              <a:t>”</a:t>
            </a:r>
            <a:r>
              <a:rPr lang="en-US" altLang="ja-JP" sz="1800" dirty="0"/>
              <a:t>)</a:t>
            </a:r>
            <a:endParaRPr lang="en-US" altLang="ja-JP" sz="2000" dirty="0"/>
          </a:p>
          <a:p>
            <a:pPr>
              <a:spcBef>
                <a:spcPct val="50000"/>
              </a:spcBef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E-ray</a:t>
            </a:r>
            <a:r>
              <a:rPr lang="en-US" altLang="en-US" sz="2000" dirty="0"/>
              <a:t> (Extraordinary) </a:t>
            </a:r>
            <a:r>
              <a:rPr lang="en-US" altLang="en-US" sz="2000" dirty="0">
                <a:sym typeface="Wingdings" pitchFamily="2" charset="2"/>
              </a:rPr>
              <a:t> </a:t>
            </a:r>
            <a:r>
              <a:rPr lang="el-GR" altLang="en-US" sz="2000" dirty="0">
                <a:sym typeface="Wingdings" pitchFamily="2" charset="2"/>
              </a:rPr>
              <a:t>ε</a:t>
            </a:r>
            <a:endParaRPr lang="el-GR" altLang="en-US" sz="2000" dirty="0"/>
          </a:p>
          <a:p>
            <a:pPr>
              <a:spcBef>
                <a:spcPct val="50000"/>
              </a:spcBef>
            </a:pPr>
            <a:r>
              <a:rPr lang="en-US" altLang="en-US" sz="1800" dirty="0"/>
              <a:t>deflected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Vibrates </a:t>
            </a:r>
            <a:r>
              <a:rPr lang="en-US" altLang="en-US" sz="1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</a:t>
            </a:r>
            <a:r>
              <a:rPr lang="en-US" altLang="en-US" sz="1800" dirty="0"/>
              <a:t> plane containing ray and c-axis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3" name="Group 3">
            <a:extLst>
              <a:ext uri="{FF2B5EF4-FFF2-40B4-BE49-F238E27FC236}">
                <a16:creationId xmlns:a16="http://schemas.microsoft.com/office/drawing/2014/main" id="{3696D93C-263C-5C4A-ACD7-4A8238DA5B1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143000"/>
            <a:ext cx="3733800" cy="4343400"/>
            <a:chOff x="190" y="1133"/>
            <a:chExt cx="3142" cy="3070"/>
          </a:xfrm>
        </p:grpSpPr>
        <p:pic>
          <p:nvPicPr>
            <p:cNvPr id="59396" name="Picture 4" descr="f3">
              <a:extLst>
                <a:ext uri="{FF2B5EF4-FFF2-40B4-BE49-F238E27FC236}">
                  <a16:creationId xmlns:a16="http://schemas.microsoft.com/office/drawing/2014/main" id="{D22C74C4-202C-F54C-84AD-391E12C2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" y="1133"/>
              <a:ext cx="3142" cy="3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81" name="Text Box 5">
              <a:extLst>
                <a:ext uri="{FF2B5EF4-FFF2-40B4-BE49-F238E27FC236}">
                  <a16:creationId xmlns:a16="http://schemas.microsoft.com/office/drawing/2014/main" id="{AE6C8C8E-EB35-534C-87D5-C608BB3F3E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2" y="1158"/>
              <a:ext cx="1002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chemeClr val="bg2"/>
                  </a:solidFill>
                  <a:latin typeface="+mj-lt"/>
                  <a:ea typeface="+mn-ea"/>
                </a:rPr>
                <a:t>O         E</a:t>
              </a:r>
              <a:endParaRPr lang="en-US" sz="200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n-ea"/>
              </a:endParaRPr>
            </a:p>
          </p:txBody>
        </p:sp>
      </p:grpSp>
      <p:sp>
        <p:nvSpPr>
          <p:cNvPr id="23555" name="Text Box 6">
            <a:extLst>
              <a:ext uri="{FF2B5EF4-FFF2-40B4-BE49-F238E27FC236}">
                <a16:creationId xmlns:a16="http://schemas.microsoft.com/office/drawing/2014/main" id="{40AFF8D8-9F09-1141-95DD-88F43411C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6889" y="5149850"/>
            <a:ext cx="143668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200">
                <a:solidFill>
                  <a:schemeClr val="bg2"/>
                </a:solidFill>
                <a:latin typeface="+mj-lt"/>
                <a:ea typeface="+mn-ea"/>
              </a:rPr>
              <a:t>Fig 6-7 Bloss, Optical Crystallography, MSA</a:t>
            </a:r>
          </a:p>
        </p:txBody>
      </p:sp>
      <p:sp>
        <p:nvSpPr>
          <p:cNvPr id="75783" name="Text Box 7">
            <a:extLst>
              <a:ext uri="{FF2B5EF4-FFF2-40B4-BE49-F238E27FC236}">
                <a16:creationId xmlns:a16="http://schemas.microsoft.com/office/drawing/2014/main" id="{A6F6F98E-EC51-5A41-9AB3-AACF506AC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75444"/>
            <a:ext cx="4968875" cy="587851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60000"/>
              </a:spcBef>
            </a:pPr>
            <a:r>
              <a:rPr lang="en-US" altLang="en-US" sz="2000" dirty="0"/>
              <a:t>IMPORTANT:  A given ray of incoming light is restricted to only 2 (mutually perpendicular) vibration directions once it enters an anisotropic crystal</a:t>
            </a:r>
          </a:p>
          <a:p>
            <a:pPr>
              <a:spcBef>
                <a:spcPct val="60000"/>
              </a:spcBef>
            </a:pPr>
            <a:r>
              <a:rPr lang="en-US" altLang="en-US" dirty="0"/>
              <a:t>Called privileged directions</a:t>
            </a:r>
          </a:p>
          <a:p>
            <a:pPr>
              <a:spcBef>
                <a:spcPct val="60000"/>
              </a:spcBef>
            </a:pPr>
            <a:r>
              <a:rPr lang="en-US" altLang="en-US" dirty="0"/>
              <a:t>Each ray has a different n</a:t>
            </a:r>
          </a:p>
          <a:p>
            <a:pPr lvl="1">
              <a:spcBef>
                <a:spcPct val="60000"/>
              </a:spcBef>
            </a:pPr>
            <a:r>
              <a:rPr lang="en-US" altLang="en-US" dirty="0"/>
              <a:t>w = n</a:t>
            </a:r>
            <a:r>
              <a:rPr lang="en-US" altLang="en-US" baseline="-25000" dirty="0"/>
              <a:t>o</a:t>
            </a:r>
            <a:endParaRPr lang="en-US" altLang="en-US" dirty="0"/>
          </a:p>
          <a:p>
            <a:pPr lvl="1">
              <a:spcBef>
                <a:spcPct val="60000"/>
              </a:spcBef>
            </a:pPr>
            <a:r>
              <a:rPr lang="en-US" altLang="en-US" dirty="0"/>
              <a:t>e =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E</a:t>
            </a:r>
            <a:r>
              <a:rPr lang="en-US" altLang="en-US" dirty="0"/>
              <a:t>  </a:t>
            </a:r>
          </a:p>
          <a:p>
            <a:pPr lvl="1">
              <a:spcBef>
                <a:spcPct val="60000"/>
              </a:spcBef>
            </a:pPr>
            <a:r>
              <a:rPr lang="en-US" altLang="en-US" dirty="0"/>
              <a:t>  in the case of calcite w &lt; e </a:t>
            </a:r>
          </a:p>
          <a:p>
            <a:pPr>
              <a:spcBef>
                <a:spcPct val="60000"/>
              </a:spcBef>
            </a:pPr>
            <a:r>
              <a:rPr lang="en-US" altLang="en-US" sz="2000" dirty="0"/>
              <a:t>…which makes the O-ray dot appear above E-ray dot</a:t>
            </a:r>
          </a:p>
          <a:p>
            <a:pPr>
              <a:spcBef>
                <a:spcPct val="60000"/>
              </a:spcBef>
            </a:pPr>
            <a:r>
              <a:rPr lang="en-US" altLang="en-US" sz="2000" dirty="0"/>
              <a:t>Different rays going different speeds means they are at different wavelengths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AAD5B31C-BB46-0049-BBE8-A194B8408E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If I slow down 1 ray and then recombine it with another ray that is still going faster, what happens??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822A5CE1-59CB-7D43-8B38-54D42BBEA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Difference between our 2 rays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490" name="Rectangle 3">
                <a:extLst>
                  <a:ext uri="{FF2B5EF4-FFF2-40B4-BE49-F238E27FC236}">
                    <a16:creationId xmlns:a16="http://schemas.microsoft.com/office/drawing/2014/main" id="{075C4B31-6262-9944-A618-9B32F42CEB9D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altLang="en-US" dirty="0">
                    <a:ea typeface="ＭＳ Ｐゴシック" panose="020B0600070205080204" pitchFamily="34" charset="-128"/>
                  </a:rPr>
                  <a:t>Apparent</a:t>
                </a:r>
                <a:r>
                  <a:rPr lang="en-US" altLang="en-US" b="1" dirty="0">
                    <a:ea typeface="ＭＳ Ｐゴシック" panose="020B0600070205080204" pitchFamily="34" charset="-128"/>
                  </a:rPr>
                  <a:t> birefringence </a:t>
                </a:r>
                <a:r>
                  <a:rPr lang="en-US" altLang="en-US" dirty="0">
                    <a:ea typeface="ＭＳ Ｐゴシック" panose="020B0600070205080204" pitchFamily="34" charset="-128"/>
                  </a:rPr>
                  <a:t>– </a:t>
                </a:r>
                <a:r>
                  <a:rPr lang="en-US" altLang="en-US" dirty="0">
                    <a:latin typeface="Symbol" pitchFamily="2" charset="2"/>
                    <a:ea typeface="ＭＳ Ｐゴシック" panose="020B0600070205080204" pitchFamily="34" charset="-128"/>
                  </a:rPr>
                  <a:t>d</a:t>
                </a:r>
                <a:r>
                  <a:rPr lang="en-US" altLang="en-US" dirty="0">
                    <a:ea typeface="ＭＳ Ｐゴシック" panose="020B0600070205080204" pitchFamily="34" charset="-128"/>
                  </a:rPr>
                  <a:t> – difference in refractive index (speed) between the 2 rays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alt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  <m:r>
                        <a:rPr lang="en-US" alt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ε</m:t>
                          </m:r>
                        </m:sub>
                      </m:sSub>
                    </m:oMath>
                  </m:oMathPara>
                </a14:m>
                <a:endParaRPr lang="en-US" altLang="en-US" dirty="0">
                  <a:ea typeface="ＭＳ Ｐゴシック" panose="020B0600070205080204" pitchFamily="34" charset="-128"/>
                </a:endParaRP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en-US" b="1" dirty="0">
                    <a:ea typeface="ＭＳ Ｐゴシック" panose="020B0600070205080204" pitchFamily="34" charset="-128"/>
                  </a:rPr>
                  <a:t>Retardation</a:t>
                </a:r>
                <a:r>
                  <a:rPr lang="en-US" altLang="en-US" dirty="0">
                    <a:ea typeface="ＭＳ Ｐゴシック" panose="020B0600070205080204" pitchFamily="34" charset="-128"/>
                  </a:rPr>
                  <a:t> – </a:t>
                </a:r>
                <a:r>
                  <a:rPr lang="en-US" altLang="en-US" dirty="0">
                    <a:latin typeface="Symbol" pitchFamily="2" charset="2"/>
                    <a:ea typeface="ＭＳ Ｐゴシック" panose="020B0600070205080204" pitchFamily="34" charset="-128"/>
                  </a:rPr>
                  <a:t>D</a:t>
                </a:r>
                <a:r>
                  <a:rPr lang="en-US" altLang="en-US" dirty="0">
                    <a:ea typeface="ＭＳ Ｐゴシック" panose="020B0600070205080204" pitchFamily="34" charset="-128"/>
                  </a:rPr>
                  <a:t> </a:t>
                </a:r>
                <a:r>
                  <a:rPr lang="en-US" altLang="en-US" dirty="0">
                    <a:ea typeface="ＭＳ Ｐゴシック" panose="020B0600070205080204" pitchFamily="34" charset="-128"/>
                    <a:sym typeface="Wingdings" pitchFamily="2" charset="2"/>
                  </a:rPr>
                  <a:t> distance separating the 2 rays (nm)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∆</m:t>
                      </m:r>
                      <m:r>
                        <a:rPr lang="en-US" alt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δd</m:t>
                      </m:r>
                    </m:oMath>
                  </m:oMathPara>
                </a14:m>
                <a:endParaRPr lang="en-US" altLang="en-US" dirty="0">
                  <a:ea typeface="ＭＳ Ｐゴシック" panose="020B0600070205080204" pitchFamily="34" charset="-128"/>
                  <a:sym typeface="Wingdings" pitchFamily="2" charset="2"/>
                </a:endParaRPr>
              </a:p>
              <a:p>
                <a:pPr marL="0" indent="0" algn="ctr" eaLnBrk="1" hangingPunct="1">
                  <a:lnSpc>
                    <a:spcPct val="90000"/>
                  </a:lnSpc>
                  <a:buNone/>
                </a:pPr>
                <a:r>
                  <a:rPr lang="en-US" altLang="en-US" dirty="0">
                    <a:ea typeface="ＭＳ Ｐゴシック" panose="020B0600070205080204" pitchFamily="34" charset="-128"/>
                    <a:sym typeface="Wingdings" pitchFamily="2" charset="2"/>
                  </a:rPr>
                  <a:t>d = thickness of medium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en-US" altLang="en-US" dirty="0">
                    <a:ea typeface="ＭＳ Ｐゴシック" panose="020B0600070205080204" pitchFamily="34" charset="-128"/>
                    <a:sym typeface="Wingdings" pitchFamily="2" charset="2"/>
                  </a:rPr>
                  <a:t>Retardation therefore is a function of the apparent birefringence and the thickness of the crystal</a:t>
                </a:r>
              </a:p>
              <a:p>
                <a:pPr lvl="1" eaLnBrk="1" hangingPunct="1">
                  <a:lnSpc>
                    <a:spcPct val="90000"/>
                  </a:lnSpc>
                </a:pPr>
                <a:r>
                  <a:rPr lang="en-US" altLang="en-US" dirty="0">
                    <a:ea typeface="ＭＳ Ｐゴシック" panose="020B0600070205080204" pitchFamily="34" charset="-128"/>
                    <a:sym typeface="Wingdings" pitchFamily="2" charset="2"/>
                  </a:rPr>
                  <a:t> ideally all thin sections are 0.3 mm, but mistakes do happen…</a:t>
                </a:r>
                <a:endParaRPr lang="en-US" altLang="en-US" dirty="0">
                  <a:ea typeface="ＭＳ Ｐゴシック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63490" name="Rectangle 3">
                <a:extLst>
                  <a:ext uri="{FF2B5EF4-FFF2-40B4-BE49-F238E27FC236}">
                    <a16:creationId xmlns:a16="http://schemas.microsoft.com/office/drawing/2014/main" id="{075C4B31-6262-9944-A618-9B32F42CEB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89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E075A3D1-21DD-6947-AC7A-134721CE8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04801"/>
            <a:ext cx="77724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31825" indent="-631825">
              <a:lnSpc>
                <a:spcPct val="160000"/>
              </a:lnSpc>
              <a:defRPr/>
            </a:pPr>
            <a:r>
              <a:rPr lang="en-US" sz="2400" dirty="0">
                <a:latin typeface="+mj-lt"/>
                <a:ea typeface="+mn-ea"/>
              </a:rPr>
              <a:t>Polarized light going into the crystal splits </a:t>
            </a:r>
            <a:r>
              <a:rPr lang="en-US" sz="2400" dirty="0">
                <a:latin typeface="+mj-lt"/>
                <a:ea typeface="+mn-ea"/>
                <a:sym typeface="Symbol" pitchFamily="18" charset="2"/>
              </a:rPr>
              <a:t> into two rays, going at different velocities and therefore at different wavelengths (colors)</a:t>
            </a:r>
            <a:endParaRPr lang="en-US" sz="2400" dirty="0">
              <a:latin typeface="+mj-lt"/>
              <a:ea typeface="+mn-ea"/>
            </a:endParaRPr>
          </a:p>
          <a:p>
            <a:pPr marL="631825" indent="-631825">
              <a:lnSpc>
                <a:spcPct val="160000"/>
              </a:lnSpc>
              <a:defRPr/>
            </a:pPr>
            <a:r>
              <a:rPr lang="en-US" sz="2400" dirty="0">
                <a:latin typeface="+mj-lt"/>
                <a:ea typeface="+mn-ea"/>
              </a:rPr>
              <a:t>	one is O-ray with n = </a:t>
            </a:r>
            <a:r>
              <a:rPr lang="en-US" sz="2800" dirty="0">
                <a:latin typeface="+mj-lt"/>
                <a:ea typeface="+mn-ea"/>
              </a:rPr>
              <a:t>w</a:t>
            </a:r>
          </a:p>
          <a:p>
            <a:pPr marL="631825" indent="-631825">
              <a:lnSpc>
                <a:spcPct val="160000"/>
              </a:lnSpc>
              <a:defRPr/>
            </a:pPr>
            <a:r>
              <a:rPr lang="en-US" sz="2400" dirty="0">
                <a:latin typeface="+mj-lt"/>
                <a:ea typeface="+mn-ea"/>
              </a:rPr>
              <a:t>	other is E-ray with n = </a:t>
            </a:r>
            <a:r>
              <a:rPr lang="en-US" sz="2800" dirty="0">
                <a:latin typeface="+mj-lt"/>
                <a:ea typeface="+mn-ea"/>
              </a:rPr>
              <a:t>e</a:t>
            </a:r>
          </a:p>
          <a:p>
            <a:pPr marL="631825" indent="-631825">
              <a:lnSpc>
                <a:spcPct val="160000"/>
              </a:lnSpc>
              <a:defRPr/>
            </a:pPr>
            <a:r>
              <a:rPr lang="en-US" sz="2400" dirty="0">
                <a:latin typeface="+mj-lt"/>
                <a:ea typeface="+mn-ea"/>
              </a:rPr>
              <a:t>When the rays exit the crystal they </a:t>
            </a:r>
            <a:r>
              <a:rPr lang="en-US" sz="2400" dirty="0">
                <a:solidFill>
                  <a:srgbClr val="990033"/>
                </a:solidFill>
                <a:latin typeface="+mj-lt"/>
                <a:ea typeface="+mn-ea"/>
              </a:rPr>
              <a:t>recombine</a:t>
            </a:r>
          </a:p>
          <a:p>
            <a:pPr marL="631825" indent="-631825">
              <a:lnSpc>
                <a:spcPct val="160000"/>
              </a:lnSpc>
              <a:defRPr/>
            </a:pPr>
            <a:endParaRPr lang="en-US" sz="2400" dirty="0">
              <a:solidFill>
                <a:schemeClr val="bg2"/>
              </a:solidFill>
              <a:latin typeface="+mj-lt"/>
              <a:ea typeface="+mn-ea"/>
            </a:endParaRPr>
          </a:p>
          <a:p>
            <a:pPr marL="631825" indent="-631825">
              <a:lnSpc>
                <a:spcPct val="160000"/>
              </a:lnSpc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  <a:ea typeface="+mn-ea"/>
              </a:rPr>
              <a:t>When rays of different wavelength </a:t>
            </a:r>
          </a:p>
          <a:p>
            <a:pPr marL="631825" indent="-631825">
              <a:lnSpc>
                <a:spcPct val="160000"/>
              </a:lnSpc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  <a:ea typeface="+mn-ea"/>
              </a:rPr>
              <a:t>combine 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+mn-ea"/>
                <a:sym typeface="Wingdings" pitchFamily="2" charset="2"/>
              </a:rPr>
              <a:t> what things happen?</a:t>
            </a:r>
            <a:endParaRPr lang="en-US" sz="2400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grpSp>
        <p:nvGrpSpPr>
          <p:cNvPr id="65538" name="Group 3">
            <a:extLst>
              <a:ext uri="{FF2B5EF4-FFF2-40B4-BE49-F238E27FC236}">
                <a16:creationId xmlns:a16="http://schemas.microsoft.com/office/drawing/2014/main" id="{F77FB614-5034-C74B-A15F-1EF0EE4EAE31}"/>
              </a:ext>
            </a:extLst>
          </p:cNvPr>
          <p:cNvGrpSpPr>
            <a:grpSpLocks/>
          </p:cNvGrpSpPr>
          <p:nvPr/>
        </p:nvGrpSpPr>
        <p:grpSpPr bwMode="auto">
          <a:xfrm>
            <a:off x="8070850" y="4038600"/>
            <a:ext cx="2597150" cy="2598738"/>
            <a:chOff x="361" y="895"/>
            <a:chExt cx="1636" cy="1637"/>
          </a:xfrm>
        </p:grpSpPr>
        <p:sp>
          <p:nvSpPr>
            <p:cNvPr id="26628" name="Oval 4">
              <a:extLst>
                <a:ext uri="{FF2B5EF4-FFF2-40B4-BE49-F238E27FC236}">
                  <a16:creationId xmlns:a16="http://schemas.microsoft.com/office/drawing/2014/main" id="{506A19B8-A43B-B84B-B147-6ACA638F74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804358">
              <a:off x="688" y="572"/>
              <a:ext cx="982" cy="1636"/>
            </a:xfrm>
            <a:prstGeom prst="ellipse">
              <a:avLst/>
            </a:prstGeom>
            <a:solidFill>
              <a:srgbClr val="DDDDDD"/>
            </a:solidFill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83973" name="Text Box 5">
              <a:extLst>
                <a:ext uri="{FF2B5EF4-FFF2-40B4-BE49-F238E27FC236}">
                  <a16:creationId xmlns:a16="http://schemas.microsoft.com/office/drawing/2014/main" id="{83529AF4-1BDB-F244-A607-D1821C52A1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1848"/>
              <a:ext cx="2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99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</a:t>
              </a:r>
            </a:p>
          </p:txBody>
        </p:sp>
        <p:sp>
          <p:nvSpPr>
            <p:cNvPr id="83974" name="Text Box 6">
              <a:extLst>
                <a:ext uri="{FF2B5EF4-FFF2-40B4-BE49-F238E27FC236}">
                  <a16:creationId xmlns:a16="http://schemas.microsoft.com/office/drawing/2014/main" id="{D6CDDF28-AEDB-C94B-BB43-56CCE1BA0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1692"/>
              <a:ext cx="25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99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w</a:t>
              </a:r>
            </a:p>
          </p:txBody>
        </p:sp>
        <p:grpSp>
          <p:nvGrpSpPr>
            <p:cNvPr id="65542" name="Group 7">
              <a:extLst>
                <a:ext uri="{FF2B5EF4-FFF2-40B4-BE49-F238E27FC236}">
                  <a16:creationId xmlns:a16="http://schemas.microsoft.com/office/drawing/2014/main" id="{E3E11758-8497-BE4A-992F-C8759F32E8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" y="895"/>
              <a:ext cx="1620" cy="992"/>
              <a:chOff x="370" y="895"/>
              <a:chExt cx="1620" cy="992"/>
            </a:xfrm>
          </p:grpSpPr>
          <p:sp>
            <p:nvSpPr>
              <p:cNvPr id="26635" name="Line 8">
                <a:extLst>
                  <a:ext uri="{FF2B5EF4-FFF2-40B4-BE49-F238E27FC236}">
                    <a16:creationId xmlns:a16="http://schemas.microsoft.com/office/drawing/2014/main" id="{5040D0F6-E984-BD4D-8E40-24D0B39221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804358">
                <a:off x="1180" y="585"/>
                <a:ext cx="0" cy="162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36" name="Line 9">
                <a:extLst>
                  <a:ext uri="{FF2B5EF4-FFF2-40B4-BE49-F238E27FC236}">
                    <a16:creationId xmlns:a16="http://schemas.microsoft.com/office/drawing/2014/main" id="{435B1725-1596-4141-8631-504ECF4882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804358">
                <a:off x="681" y="1388"/>
                <a:ext cx="992" cy="5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37" name="Line 10">
                <a:extLst>
                  <a:ext uri="{FF2B5EF4-FFF2-40B4-BE49-F238E27FC236}">
                    <a16:creationId xmlns:a16="http://schemas.microsoft.com/office/drawing/2014/main" id="{8C48E83D-4985-D44A-9CF6-15FBEA8D70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8" y="1392"/>
                <a:ext cx="1000" cy="5"/>
              </a:xfrm>
              <a:prstGeom prst="line">
                <a:avLst/>
              </a:prstGeom>
              <a:noFill/>
              <a:ln w="28575">
                <a:solidFill>
                  <a:srgbClr val="00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38" name="Line 11">
                <a:extLst>
                  <a:ext uri="{FF2B5EF4-FFF2-40B4-BE49-F238E27FC236}">
                    <a16:creationId xmlns:a16="http://schemas.microsoft.com/office/drawing/2014/main" id="{C4A944C4-B65D-5248-9877-7727FE1BD7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71" y="1149"/>
                <a:ext cx="198" cy="23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39" name="Line 12">
                <a:extLst>
                  <a:ext uri="{FF2B5EF4-FFF2-40B4-BE49-F238E27FC236}">
                    <a16:creationId xmlns:a16="http://schemas.microsoft.com/office/drawing/2014/main" id="{DB667A3F-B266-7243-A6CE-44E89CACD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96" y="1396"/>
                <a:ext cx="265" cy="2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40" name="Line 13">
                <a:extLst>
                  <a:ext uri="{FF2B5EF4-FFF2-40B4-BE49-F238E27FC236}">
                    <a16:creationId xmlns:a16="http://schemas.microsoft.com/office/drawing/2014/main" id="{221A1DF9-A88A-9248-BD2D-811A68E72F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5" y="1163"/>
                <a:ext cx="558" cy="476"/>
              </a:xfrm>
              <a:prstGeom prst="line">
                <a:avLst/>
              </a:prstGeom>
              <a:noFill/>
              <a:ln w="28575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41" name="Line 14">
                <a:extLst>
                  <a:ext uri="{FF2B5EF4-FFF2-40B4-BE49-F238E27FC236}">
                    <a16:creationId xmlns:a16="http://schemas.microsoft.com/office/drawing/2014/main" id="{E8175B4B-11CA-E740-B063-8CC257AB6B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61" y="1135"/>
                <a:ext cx="427" cy="507"/>
              </a:xfrm>
              <a:prstGeom prst="line">
                <a:avLst/>
              </a:prstGeom>
              <a:noFill/>
              <a:ln w="28575">
                <a:solidFill>
                  <a:srgbClr val="00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42" name="Line 15">
                <a:extLst>
                  <a:ext uri="{FF2B5EF4-FFF2-40B4-BE49-F238E27FC236}">
                    <a16:creationId xmlns:a16="http://schemas.microsoft.com/office/drawing/2014/main" id="{015AC6C5-DB74-224C-8417-5658D1364A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8" y="1132"/>
                <a:ext cx="265" cy="2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  <p:sp>
            <p:nvSpPr>
              <p:cNvPr id="26643" name="Line 16">
                <a:extLst>
                  <a:ext uri="{FF2B5EF4-FFF2-40B4-BE49-F238E27FC236}">
                    <a16:creationId xmlns:a16="http://schemas.microsoft.com/office/drawing/2014/main" id="{F22C239C-A12D-A74B-9E07-1A6B0E6E26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3" y="1389"/>
                <a:ext cx="198" cy="23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+mj-lt"/>
                  <a:ea typeface="+mn-ea"/>
                </a:endParaRPr>
              </a:p>
            </p:txBody>
          </p:sp>
        </p:grpSp>
        <p:grpSp>
          <p:nvGrpSpPr>
            <p:cNvPr id="65543" name="Group 17">
              <a:extLst>
                <a:ext uri="{FF2B5EF4-FFF2-40B4-BE49-F238E27FC236}">
                  <a16:creationId xmlns:a16="http://schemas.microsoft.com/office/drawing/2014/main" id="{3324536F-983E-0149-826C-F86E791CE6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5" y="2162"/>
              <a:ext cx="1227" cy="370"/>
              <a:chOff x="1571" y="3791"/>
              <a:chExt cx="1227" cy="370"/>
            </a:xfrm>
          </p:grpSpPr>
          <p:sp>
            <p:nvSpPr>
              <p:cNvPr id="83986" name="AutoShape 18">
                <a:extLst>
                  <a:ext uri="{FF2B5EF4-FFF2-40B4-BE49-F238E27FC236}">
                    <a16:creationId xmlns:a16="http://schemas.microsoft.com/office/drawing/2014/main" id="{A1EFC161-3C6F-9243-B80A-787BB1C8D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1" y="3791"/>
                <a:ext cx="1227" cy="370"/>
              </a:xfrm>
              <a:prstGeom prst="leftRightArrow">
                <a:avLst>
                  <a:gd name="adj1" fmla="val 50000"/>
                  <a:gd name="adj2" fmla="val 66324"/>
                </a:avLst>
              </a:prstGeom>
              <a:solidFill>
                <a:srgbClr val="008080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  <a:ea typeface="+mn-ea"/>
                </a:endParaRPr>
              </a:p>
            </p:txBody>
          </p:sp>
          <p:sp>
            <p:nvSpPr>
              <p:cNvPr id="26634" name="Text Box 19">
                <a:extLst>
                  <a:ext uri="{FF2B5EF4-FFF2-40B4-BE49-F238E27FC236}">
                    <a16:creationId xmlns:a16="http://schemas.microsoft.com/office/drawing/2014/main" id="{8CDE18D4-5A34-1945-8BF1-EBC64AB892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1" y="3826"/>
                <a:ext cx="73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000">
                    <a:solidFill>
                      <a:schemeClr val="tx2"/>
                    </a:solidFill>
                    <a:latin typeface="+mj-lt"/>
                    <a:ea typeface="+mn-ea"/>
                  </a:rPr>
                  <a:t>polarizer</a:t>
                </a: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6E16F1-8BA5-2647-B3CB-E05757ED2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2400"/>
            <a:ext cx="10515600" cy="655581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8DD13BB9-51FF-FF43-BEB5-863B34BCE0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54200" y="960439"/>
            <a:ext cx="8547100" cy="5711825"/>
          </a:xfrm>
        </p:spPr>
        <p:txBody>
          <a:bodyPr/>
          <a:lstStyle/>
          <a:p>
            <a:pPr lvl="1" eaLnBrk="1" hangingPunct="1">
              <a:buFontTx/>
              <a:buNone/>
              <a:defRPr/>
            </a:pPr>
            <a:r>
              <a:rPr lang="en-US" altLang="en-US" dirty="0">
                <a:latin typeface="+mj-lt"/>
              </a:rPr>
              <a:t>1) Find the crystal of interest showing the highest colors (D depends on orientation)</a:t>
            </a:r>
          </a:p>
          <a:p>
            <a:pPr lvl="1" eaLnBrk="1" hangingPunct="1">
              <a:buFontTx/>
              <a:buNone/>
              <a:defRPr/>
            </a:pPr>
            <a:r>
              <a:rPr lang="en-US" altLang="en-US" dirty="0">
                <a:latin typeface="+mj-lt"/>
              </a:rPr>
              <a:t>2) Go to color chart</a:t>
            </a:r>
          </a:p>
          <a:p>
            <a:pPr marL="1085850" lvl="2" eaLnBrk="1" hangingPunct="1">
              <a:buNone/>
              <a:defRPr/>
            </a:pPr>
            <a:r>
              <a:rPr lang="en-US" altLang="en-US" dirty="0">
                <a:latin typeface="+mj-lt"/>
              </a:rPr>
              <a:t>thickness = 30 microns</a:t>
            </a:r>
          </a:p>
          <a:p>
            <a:pPr marL="1085850" lvl="2" eaLnBrk="1" hangingPunct="1">
              <a:buNone/>
              <a:defRPr/>
            </a:pPr>
            <a:r>
              <a:rPr lang="en-US" altLang="en-US" dirty="0">
                <a:latin typeface="+mj-lt"/>
              </a:rPr>
              <a:t>use 30 micron line + color, follow radial line through intersection to margin &amp; read birefringence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3D27053A-B2D0-7A40-AE96-B4A237A32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0051" y="176214"/>
            <a:ext cx="624046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Estimating birefringence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4404E5D5-05C6-6C40-9C96-4B852B1CF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2813" y="393701"/>
            <a:ext cx="81915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800"/>
              <a:t>Example:  Quartz   </a:t>
            </a:r>
            <a:r>
              <a:rPr lang="en-US" altLang="en-US" sz="2800">
                <a:latin typeface="Symbol" pitchFamily="2" charset="2"/>
              </a:rPr>
              <a:t>w</a:t>
            </a:r>
            <a:r>
              <a:rPr lang="en-US" altLang="en-US" sz="2800"/>
              <a:t> = 1.544  	</a:t>
            </a:r>
            <a:r>
              <a:rPr lang="en-US" altLang="en-US" sz="2800">
                <a:latin typeface="Symbol" pitchFamily="2" charset="2"/>
              </a:rPr>
              <a:t>e</a:t>
            </a:r>
            <a:r>
              <a:rPr lang="en-US" altLang="en-US" sz="2800"/>
              <a:t> = 1.553</a:t>
            </a:r>
            <a:endParaRPr lang="en-US" altLang="en-US" sz="3200"/>
          </a:p>
        </p:txBody>
      </p:sp>
      <p:pic>
        <p:nvPicPr>
          <p:cNvPr id="71682" name="Picture 3" descr="qtz">
            <a:extLst>
              <a:ext uri="{FF2B5EF4-FFF2-40B4-BE49-F238E27FC236}">
                <a16:creationId xmlns:a16="http://schemas.microsoft.com/office/drawing/2014/main" id="{C088B36E-BDC8-C945-A9B2-BFBDE6BF2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t="5031" r="3055" b="1794"/>
          <a:stretch>
            <a:fillRect/>
          </a:stretch>
        </p:blipFill>
        <p:spPr bwMode="auto">
          <a:xfrm>
            <a:off x="3090863" y="1036638"/>
            <a:ext cx="502285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683" name="Group 4">
            <a:extLst>
              <a:ext uri="{FF2B5EF4-FFF2-40B4-BE49-F238E27FC236}">
                <a16:creationId xmlns:a16="http://schemas.microsoft.com/office/drawing/2014/main" id="{3642DD66-9BE2-034D-A686-941385A1E32B}"/>
              </a:ext>
            </a:extLst>
          </p:cNvPr>
          <p:cNvGrpSpPr>
            <a:grpSpLocks/>
          </p:cNvGrpSpPr>
          <p:nvPr/>
        </p:nvGrpSpPr>
        <p:grpSpPr bwMode="auto">
          <a:xfrm rot="8099">
            <a:off x="8562972" y="2505078"/>
            <a:ext cx="1860975" cy="2520211"/>
            <a:chOff x="4664" y="93"/>
            <a:chExt cx="925" cy="1253"/>
          </a:xfrm>
        </p:grpSpPr>
        <p:grpSp>
          <p:nvGrpSpPr>
            <p:cNvPr id="71685" name="Group 5">
              <a:extLst>
                <a:ext uri="{FF2B5EF4-FFF2-40B4-BE49-F238E27FC236}">
                  <a16:creationId xmlns:a16="http://schemas.microsoft.com/office/drawing/2014/main" id="{7C0ABFEB-1F65-5F4F-A6BC-906B88BA7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4" y="93"/>
              <a:ext cx="716" cy="1105"/>
              <a:chOff x="1042" y="2563"/>
              <a:chExt cx="992" cy="1636"/>
            </a:xfrm>
          </p:grpSpPr>
          <p:sp>
            <p:nvSpPr>
              <p:cNvPr id="71690" name="Line 6">
                <a:extLst>
                  <a:ext uri="{FF2B5EF4-FFF2-40B4-BE49-F238E27FC236}">
                    <a16:creationId xmlns:a16="http://schemas.microsoft.com/office/drawing/2014/main" id="{4F61A0E6-7D17-CD4D-9096-20FA6E2ED4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3" y="2569"/>
                <a:ext cx="0" cy="162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691" name="Line 7">
                <a:extLst>
                  <a:ext uri="{FF2B5EF4-FFF2-40B4-BE49-F238E27FC236}">
                    <a16:creationId xmlns:a16="http://schemas.microsoft.com/office/drawing/2014/main" id="{545542AE-8489-A44C-8C85-5DBA55833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2" y="3376"/>
                <a:ext cx="992" cy="5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692" name="Oval 8">
                <a:extLst>
                  <a:ext uri="{FF2B5EF4-FFF2-40B4-BE49-F238E27FC236}">
                    <a16:creationId xmlns:a16="http://schemas.microsoft.com/office/drawing/2014/main" id="{5B63E306-6626-C645-BB96-88B8DC424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6" y="2563"/>
                <a:ext cx="982" cy="1636"/>
              </a:xfrm>
              <a:prstGeom prst="ellips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 sz="1800"/>
              </a:p>
            </p:txBody>
          </p:sp>
        </p:grpSp>
        <p:sp>
          <p:nvSpPr>
            <p:cNvPr id="71686" name="Text Box 9">
              <a:extLst>
                <a:ext uri="{FF2B5EF4-FFF2-40B4-BE49-F238E27FC236}">
                  <a16:creationId xmlns:a16="http://schemas.microsoft.com/office/drawing/2014/main" id="{F5A052A3-F361-3544-B5E7-DE85A14C81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2" y="445"/>
              <a:ext cx="1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chemeClr val="bg2"/>
                  </a:solidFill>
                  <a:latin typeface="Symbol" pitchFamily="2" charset="2"/>
                </a:rPr>
                <a:t>w</a:t>
              </a:r>
            </a:p>
          </p:txBody>
        </p:sp>
        <p:sp>
          <p:nvSpPr>
            <p:cNvPr id="71687" name="Text Box 10">
              <a:extLst>
                <a:ext uri="{FF2B5EF4-FFF2-40B4-BE49-F238E27FC236}">
                  <a16:creationId xmlns:a16="http://schemas.microsoft.com/office/drawing/2014/main" id="{E12FC9E2-9ECE-314D-850C-4AB5D5778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4" y="1116"/>
              <a:ext cx="15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chemeClr val="bg2"/>
                  </a:solidFill>
                  <a:latin typeface="Symbol" pitchFamily="2" charset="2"/>
                </a:rPr>
                <a:t>e</a:t>
              </a:r>
            </a:p>
          </p:txBody>
        </p:sp>
        <p:sp>
          <p:nvSpPr>
            <p:cNvPr id="71688" name="Text Box 11">
              <a:extLst>
                <a:ext uri="{FF2B5EF4-FFF2-40B4-BE49-F238E27FC236}">
                  <a16:creationId xmlns:a16="http://schemas.microsoft.com/office/drawing/2014/main" id="{91B3A23F-49CB-E748-BBA9-3369455FD1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4743" y="869"/>
              <a:ext cx="31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Times New Roman" panose="02020603050405020304" pitchFamily="18" charset="0"/>
                </a:rPr>
                <a:t>1.553</a:t>
              </a:r>
            </a:p>
          </p:txBody>
        </p:sp>
        <p:sp>
          <p:nvSpPr>
            <p:cNvPr id="71689" name="Text Box 12">
              <a:extLst>
                <a:ext uri="{FF2B5EF4-FFF2-40B4-BE49-F238E27FC236}">
                  <a16:creationId xmlns:a16="http://schemas.microsoft.com/office/drawing/2014/main" id="{20CD8B5C-DE37-4643-8771-42A7D2D5BB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4" y="463"/>
              <a:ext cx="31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chemeClr val="bg2"/>
                  </a:solidFill>
                  <a:latin typeface="Times New Roman" panose="02020603050405020304" pitchFamily="18" charset="0"/>
                </a:rPr>
                <a:t>1.544</a:t>
              </a:r>
            </a:p>
          </p:txBody>
        </p:sp>
      </p:grpSp>
      <p:sp>
        <p:nvSpPr>
          <p:cNvPr id="71684" name="Text Box 13">
            <a:extLst>
              <a:ext uri="{FF2B5EF4-FFF2-40B4-BE49-F238E27FC236}">
                <a16:creationId xmlns:a16="http://schemas.microsoft.com/office/drawing/2014/main" id="{5C287E03-5443-DC47-A055-D5A93D07B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976" y="5853114"/>
            <a:ext cx="22955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1">
                <a:solidFill>
                  <a:schemeClr val="bg2"/>
                </a:solidFill>
                <a:latin typeface="Times New Roman" panose="02020603050405020304" pitchFamily="18" charset="0"/>
              </a:rPr>
              <a:t>Data from Deer et al </a:t>
            </a:r>
          </a:p>
          <a:p>
            <a:r>
              <a:rPr lang="en-US" altLang="en-US" sz="1400" b="1">
                <a:solidFill>
                  <a:schemeClr val="bg2"/>
                </a:solidFill>
                <a:latin typeface="Times New Roman" panose="02020603050405020304" pitchFamily="18" charset="0"/>
              </a:rPr>
              <a:t>Rock Forming Minerals</a:t>
            </a:r>
          </a:p>
          <a:p>
            <a:r>
              <a:rPr lang="en-US" altLang="en-US" sz="1400" b="1">
                <a:solidFill>
                  <a:schemeClr val="bg2"/>
                </a:solidFill>
                <a:latin typeface="Times New Roman" panose="02020603050405020304" pitchFamily="18" charset="0"/>
              </a:rPr>
              <a:t>John Wiley &amp; Sons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>
            <a:extLst>
              <a:ext uri="{FF2B5EF4-FFF2-40B4-BE49-F238E27FC236}">
                <a16:creationId xmlns:a16="http://schemas.microsoft.com/office/drawing/2014/main" id="{7B710246-4433-8941-98C5-0790ECD41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638" y="1828800"/>
            <a:ext cx="8458200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2400" dirty="0">
                <a:latin typeface="Arial" charset="0"/>
                <a:ea typeface="+mn-ea"/>
              </a:rPr>
              <a:t>Sign??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400" dirty="0">
                <a:latin typeface="Arial" charset="0"/>
                <a:ea typeface="+mn-ea"/>
              </a:rPr>
              <a:t>          (+)    because </a:t>
            </a:r>
            <a:r>
              <a:rPr lang="en-US" sz="2400" dirty="0">
                <a:latin typeface="Symbol" pitchFamily="18" charset="2"/>
                <a:ea typeface="+mn-ea"/>
              </a:rPr>
              <a:t>e</a:t>
            </a:r>
            <a:r>
              <a:rPr lang="en-US" sz="2400" dirty="0">
                <a:latin typeface="Arial" charset="0"/>
                <a:ea typeface="+mn-ea"/>
              </a:rPr>
              <a:t> &gt; </a:t>
            </a:r>
            <a:r>
              <a:rPr lang="en-US" sz="2400" dirty="0">
                <a:latin typeface="Symbol" pitchFamily="18" charset="2"/>
                <a:ea typeface="+mn-ea"/>
              </a:rPr>
              <a:t>w</a:t>
            </a:r>
            <a:r>
              <a:rPr lang="en-US" sz="2400" dirty="0">
                <a:latin typeface="Arial" charset="0"/>
                <a:ea typeface="+mn-ea"/>
              </a:rPr>
              <a:t>  </a:t>
            </a:r>
          </a:p>
          <a:p>
            <a:pPr marL="742950" lvl="1" indent="-285750" eaLnBrk="1" hangingPunct="1">
              <a:spcBef>
                <a:spcPct val="20000"/>
              </a:spcBef>
              <a:defRPr/>
            </a:pPr>
            <a:r>
              <a:rPr lang="en-US" sz="2400" dirty="0">
                <a:latin typeface="Symbol" pitchFamily="18" charset="2"/>
                <a:ea typeface="+mn-ea"/>
              </a:rPr>
              <a:t>e</a:t>
            </a:r>
            <a:r>
              <a:rPr lang="en-US" sz="2400" dirty="0">
                <a:latin typeface="Arial" charset="0"/>
                <a:ea typeface="+mn-ea"/>
              </a:rPr>
              <a:t> - </a:t>
            </a:r>
            <a:r>
              <a:rPr lang="en-US" sz="2400" dirty="0">
                <a:latin typeface="Symbol" pitchFamily="18" charset="2"/>
                <a:ea typeface="+mn-ea"/>
              </a:rPr>
              <a:t>w</a:t>
            </a:r>
            <a:r>
              <a:rPr lang="en-US" sz="2400" dirty="0">
                <a:latin typeface="Arial" charset="0"/>
                <a:ea typeface="+mn-ea"/>
              </a:rPr>
              <a:t> = 0.009 called the </a:t>
            </a:r>
            <a:r>
              <a:rPr 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</a:rPr>
              <a:t>birefringence</a:t>
            </a:r>
            <a:r>
              <a:rPr lang="en-US" sz="2400" dirty="0">
                <a:latin typeface="Arial" charset="0"/>
                <a:ea typeface="+mn-ea"/>
              </a:rPr>
              <a:t> (</a:t>
            </a:r>
            <a:r>
              <a:rPr 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ea typeface="+mn-ea"/>
              </a:rPr>
              <a:t>d</a:t>
            </a:r>
            <a:r>
              <a:rPr lang="en-US" sz="2400" dirty="0">
                <a:latin typeface="Arial" charset="0"/>
                <a:ea typeface="+mn-ea"/>
              </a:rPr>
              <a:t>) 				= </a:t>
            </a:r>
            <a:r>
              <a:rPr lang="en-US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+mn-ea"/>
              </a:rPr>
              <a:t>maximum</a:t>
            </a:r>
            <a:r>
              <a:rPr lang="en-US" sz="2400" dirty="0">
                <a:latin typeface="Arial" charset="0"/>
                <a:ea typeface="+mn-ea"/>
              </a:rPr>
              <a:t> interference color (when seen?)</a:t>
            </a:r>
          </a:p>
          <a:p>
            <a:pPr marL="742950" lvl="1" indent="-285750"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dirty="0">
                <a:latin typeface="Arial" charset="0"/>
                <a:ea typeface="+mn-ea"/>
              </a:rPr>
              <a:t>What color is this??  Use your chart.</a:t>
            </a:r>
          </a:p>
        </p:txBody>
      </p:sp>
      <p:sp>
        <p:nvSpPr>
          <p:cNvPr id="73729" name="Rectangle 2">
            <a:extLst>
              <a:ext uri="{FF2B5EF4-FFF2-40B4-BE49-F238E27FC236}">
                <a16:creationId xmlns:a16="http://schemas.microsoft.com/office/drawing/2014/main" id="{33DB6F55-7565-CA4D-8162-A59B37F83A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8988" y="609600"/>
            <a:ext cx="8191500" cy="528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Example:  Quartz   </a:t>
            </a:r>
            <a:r>
              <a:rPr lang="en-US" altLang="en-US" sz="2800" dirty="0">
                <a:latin typeface="Symbol" pitchFamily="2" charset="2"/>
                <a:ea typeface="ＭＳ Ｐゴシック" panose="020B0600070205080204" pitchFamily="34" charset="-128"/>
              </a:rPr>
              <a:t>w</a:t>
            </a:r>
            <a:r>
              <a:rPr lang="en-US" altLang="en-US" sz="2800" dirty="0">
                <a:ea typeface="ＭＳ Ｐゴシック" panose="020B0600070205080204" pitchFamily="34" charset="-128"/>
              </a:rPr>
              <a:t> = 1.544  	</a:t>
            </a:r>
            <a:r>
              <a:rPr lang="en-US" altLang="en-US" sz="2800" dirty="0">
                <a:latin typeface="Symbol" pitchFamily="2" charset="2"/>
                <a:ea typeface="ＭＳ Ｐゴシック" panose="020B0600070205080204" pitchFamily="34" charset="-128"/>
              </a:rPr>
              <a:t>e</a:t>
            </a:r>
            <a:r>
              <a:rPr lang="en-US" altLang="en-US" sz="2800" dirty="0">
                <a:ea typeface="ＭＳ Ｐゴシック" panose="020B0600070205080204" pitchFamily="34" charset="-128"/>
              </a:rPr>
              <a:t> = 1.553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2" descr="Relief Diop Grain">
            <a:extLst>
              <a:ext uri="{FF2B5EF4-FFF2-40B4-BE49-F238E27FC236}">
                <a16:creationId xmlns:a16="http://schemas.microsoft.com/office/drawing/2014/main" id="{9565FE27-F444-784D-91D4-06B5BCAE9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64" y="1157289"/>
            <a:ext cx="6575425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Picture 3" descr="Optical Diop PPL">
            <a:extLst>
              <a:ext uri="{FF2B5EF4-FFF2-40B4-BE49-F238E27FC236}">
                <a16:creationId xmlns:a16="http://schemas.microsoft.com/office/drawing/2014/main" id="{7F7A94EF-47C4-5841-B3BA-412D458C0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800" y="1155700"/>
            <a:ext cx="65786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 descr="Optical Diop PPL 2">
            <a:extLst>
              <a:ext uri="{FF2B5EF4-FFF2-40B4-BE49-F238E27FC236}">
                <a16:creationId xmlns:a16="http://schemas.microsoft.com/office/drawing/2014/main" id="{6E78A292-247E-1340-86D2-45655799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49300"/>
            <a:ext cx="9144000" cy="609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A0C00DAB-311A-6645-9988-E1ECF6CE4A18}"/>
              </a:ext>
            </a:extLst>
          </p:cNvPr>
          <p:cNvGrpSpPr>
            <a:grpSpLocks/>
          </p:cNvGrpSpPr>
          <p:nvPr/>
        </p:nvGrpSpPr>
        <p:grpSpPr bwMode="auto">
          <a:xfrm>
            <a:off x="2371725" y="174625"/>
            <a:ext cx="4845050" cy="1619250"/>
            <a:chOff x="534" y="110"/>
            <a:chExt cx="3052" cy="1020"/>
          </a:xfrm>
        </p:grpSpPr>
        <p:sp>
          <p:nvSpPr>
            <p:cNvPr id="120838" name="Text Box 6">
              <a:extLst>
                <a:ext uri="{FF2B5EF4-FFF2-40B4-BE49-F238E27FC236}">
                  <a16:creationId xmlns:a16="http://schemas.microsoft.com/office/drawing/2014/main" id="{C346F013-96C2-2445-943C-3D7D77772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" y="110"/>
              <a:ext cx="30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anose="030F0902030302020204" pitchFamily="66" charset="0"/>
                </a:rPr>
                <a:t>What interference color is this?</a:t>
              </a:r>
            </a:p>
          </p:txBody>
        </p:sp>
        <p:sp>
          <p:nvSpPr>
            <p:cNvPr id="75782" name="Line 7">
              <a:extLst>
                <a:ext uri="{FF2B5EF4-FFF2-40B4-BE49-F238E27FC236}">
                  <a16:creationId xmlns:a16="http://schemas.microsoft.com/office/drawing/2014/main" id="{6F524A5A-17B8-2243-9ADA-EDCB316DD6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5" y="418"/>
              <a:ext cx="271" cy="712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>
            <a:extLst>
              <a:ext uri="{FF2B5EF4-FFF2-40B4-BE49-F238E27FC236}">
                <a16:creationId xmlns:a16="http://schemas.microsoft.com/office/drawing/2014/main" id="{C79B93DE-30AF-4B40-AE1C-837E4FB25A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981200"/>
            <a:ext cx="9144000" cy="4876800"/>
          </a:xfrm>
          <a:noFill/>
        </p:spPr>
      </p:pic>
      <p:sp>
        <p:nvSpPr>
          <p:cNvPr id="33795" name="Text Box 3">
            <a:extLst>
              <a:ext uri="{FF2B5EF4-FFF2-40B4-BE49-F238E27FC236}">
                <a16:creationId xmlns:a16="http://schemas.microsoft.com/office/drawing/2014/main" id="{7C66A679-FAA8-FF45-A72E-B3FD44ABD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78486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Times" panose="02020603050405020304" pitchFamily="18" charset="0"/>
              <a:buNone/>
              <a:defRPr/>
            </a:pPr>
            <a:r>
              <a:rPr lang="en-US" altLang="en-US" sz="2000">
                <a:solidFill>
                  <a:schemeClr val="bg2"/>
                </a:solidFill>
                <a:latin typeface="+mj-lt"/>
                <a:ea typeface="+mn-ea"/>
              </a:rPr>
              <a:t>  Colors one observes when polars are crossed (XPL) </a:t>
            </a:r>
          </a:p>
          <a:p>
            <a:pPr>
              <a:buFont typeface="Times" panose="02020603050405020304" pitchFamily="18" charset="0"/>
              <a:buNone/>
              <a:defRPr/>
            </a:pPr>
            <a:endParaRPr lang="en-US" altLang="en-US" sz="2400">
              <a:solidFill>
                <a:schemeClr val="bg2"/>
              </a:solidFill>
              <a:latin typeface="+mj-lt"/>
              <a:ea typeface="+mn-ea"/>
            </a:endParaRPr>
          </a:p>
          <a:p>
            <a:pPr>
              <a:buFont typeface="Times" panose="02020603050405020304" pitchFamily="18" charset="0"/>
              <a:buNone/>
              <a:defRPr/>
            </a:pPr>
            <a:r>
              <a:rPr lang="en-US" altLang="en-US" sz="2400">
                <a:solidFill>
                  <a:schemeClr val="bg2"/>
                </a:solidFill>
                <a:latin typeface="+mj-lt"/>
                <a:ea typeface="+mn-ea"/>
              </a:rPr>
              <a:t>  </a:t>
            </a:r>
            <a:r>
              <a:rPr lang="en-US" altLang="en-US" sz="2400">
                <a:solidFill>
                  <a:srgbClr val="FF0000"/>
                </a:solidFill>
                <a:latin typeface="+mj-lt"/>
                <a:ea typeface="+mn-ea"/>
              </a:rPr>
              <a:t>Color can be quantified numerically:       d = n</a:t>
            </a:r>
            <a:r>
              <a:rPr lang="en-US" altLang="en-US" sz="2400" baseline="-25000">
                <a:solidFill>
                  <a:srgbClr val="FF0000"/>
                </a:solidFill>
                <a:latin typeface="+mj-lt"/>
                <a:ea typeface="+mn-ea"/>
              </a:rPr>
              <a:t>high</a:t>
            </a:r>
            <a:r>
              <a:rPr lang="en-US" altLang="en-US" sz="2400">
                <a:solidFill>
                  <a:srgbClr val="FF0000"/>
                </a:solidFill>
                <a:latin typeface="+mj-lt"/>
                <a:ea typeface="+mn-ea"/>
              </a:rPr>
              <a:t> - n</a:t>
            </a:r>
            <a:r>
              <a:rPr lang="en-US" altLang="en-US" sz="2400" baseline="-25000">
                <a:solidFill>
                  <a:srgbClr val="FF0000"/>
                </a:solidFill>
                <a:latin typeface="+mj-lt"/>
                <a:ea typeface="+mn-ea"/>
              </a:rPr>
              <a:t>low</a:t>
            </a:r>
            <a:endParaRPr lang="en-US" altLang="en-US" sz="240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AEE7C25B-A4DA-8D41-8E96-2045960AF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Rotation of crystal?</a:t>
            </a: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200AA776-E5E1-F54A-9755-7B3044BB5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Retardation also affected by mineral orientation!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As you rotate a crystal, observed birefringence colors change</a:t>
            </a:r>
          </a:p>
          <a:p>
            <a:pPr eaLnBrk="1" hangingPunct="1"/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Find maximum interference color for each </a:t>
            </a:r>
            <a:r>
              <a:rPr lang="en-US" altLang="en-US" b="1">
                <a:solidFill>
                  <a:srgbClr val="FF0000"/>
                </a:solidFill>
                <a:ea typeface="ＭＳ Ｐゴシック" panose="020B0600070205080204" pitchFamily="34" charset="-128"/>
              </a:rPr>
              <a:t>in practice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BEA718CC-721B-5F46-B61D-828DEE552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1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Extinction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AC7DD9D7-70CC-3E46-A086-4A98D656D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066800"/>
            <a:ext cx="8686800" cy="1631066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When you rotate the stage 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 extinction relative to the cleavage or principle direction of elongation is extinction angle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3F4BCE-8E89-F844-85E7-6829E374CC76}"/>
              </a:ext>
            </a:extLst>
          </p:cNvPr>
          <p:cNvGrpSpPr/>
          <p:nvPr/>
        </p:nvGrpSpPr>
        <p:grpSpPr>
          <a:xfrm>
            <a:off x="1752600" y="2822840"/>
            <a:ext cx="3200400" cy="3093109"/>
            <a:chOff x="2014536" y="3315135"/>
            <a:chExt cx="3200400" cy="3093109"/>
          </a:xfrm>
        </p:grpSpPr>
        <p:sp>
          <p:nvSpPr>
            <p:cNvPr id="7" name="Oval 32">
              <a:extLst>
                <a:ext uri="{FF2B5EF4-FFF2-40B4-BE49-F238E27FC236}">
                  <a16:creationId xmlns:a16="http://schemas.microsoft.com/office/drawing/2014/main" id="{823CFEC6-BE13-A24A-9D5A-D33F38F06B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14536" y="3322636"/>
              <a:ext cx="3200400" cy="308560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8" name="AutoShape 33">
              <a:extLst>
                <a:ext uri="{FF2B5EF4-FFF2-40B4-BE49-F238E27FC236}">
                  <a16:creationId xmlns:a16="http://schemas.microsoft.com/office/drawing/2014/main" id="{2305204C-5253-5540-A206-6ED2B007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8114" y="3921139"/>
              <a:ext cx="553244" cy="1881101"/>
            </a:xfrm>
            <a:prstGeom prst="roundRect">
              <a:avLst>
                <a:gd name="adj" fmla="val 3754"/>
              </a:avLst>
            </a:prstGeom>
            <a:pattFill prst="dkVert">
              <a:fgClr>
                <a:schemeClr val="accent5">
                  <a:lumMod val="90000"/>
                </a:schemeClr>
              </a:fgClr>
              <a:bgClr>
                <a:schemeClr val="accent4"/>
              </a:bgClr>
            </a:patt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9" name="Line 38">
              <a:extLst>
                <a:ext uri="{FF2B5EF4-FFF2-40B4-BE49-F238E27FC236}">
                  <a16:creationId xmlns:a16="http://schemas.microsoft.com/office/drawing/2014/main" id="{969263B5-D500-D24C-B2D7-BED33D92E76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3613312" y="3275178"/>
              <a:ext cx="12371" cy="31908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0" name="Line 39">
              <a:extLst>
                <a:ext uri="{FF2B5EF4-FFF2-40B4-BE49-F238E27FC236}">
                  <a16:creationId xmlns:a16="http://schemas.microsoft.com/office/drawing/2014/main" id="{018A7988-EFB4-CB41-A5FE-351B278F02C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034845" y="4861690"/>
              <a:ext cx="30931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5D650A-EDD6-3A44-9891-6B151AD17508}"/>
              </a:ext>
            </a:extLst>
          </p:cNvPr>
          <p:cNvGrpSpPr/>
          <p:nvPr/>
        </p:nvGrpSpPr>
        <p:grpSpPr>
          <a:xfrm>
            <a:off x="7391400" y="2815339"/>
            <a:ext cx="3200400" cy="3093109"/>
            <a:chOff x="2014536" y="3315135"/>
            <a:chExt cx="3200400" cy="3093109"/>
          </a:xfrm>
        </p:grpSpPr>
        <p:sp>
          <p:nvSpPr>
            <p:cNvPr id="13" name="Oval 32">
              <a:extLst>
                <a:ext uri="{FF2B5EF4-FFF2-40B4-BE49-F238E27FC236}">
                  <a16:creationId xmlns:a16="http://schemas.microsoft.com/office/drawing/2014/main" id="{D1E1611E-5355-BA4C-A2E0-82BFE52D45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14536" y="3322636"/>
              <a:ext cx="3200400" cy="308560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dirty="0">
                <a:latin typeface="+mj-lt"/>
                <a:ea typeface="+mn-ea"/>
              </a:endParaRPr>
            </a:p>
          </p:txBody>
        </p:sp>
        <p:sp>
          <p:nvSpPr>
            <p:cNvPr id="14" name="AutoShape 33">
              <a:extLst>
                <a:ext uri="{FF2B5EF4-FFF2-40B4-BE49-F238E27FC236}">
                  <a16:creationId xmlns:a16="http://schemas.microsoft.com/office/drawing/2014/main" id="{EBDEFC35-926D-DA47-A288-7DA67DC176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8164">
              <a:off x="3338114" y="3921139"/>
              <a:ext cx="553244" cy="1881101"/>
            </a:xfrm>
            <a:prstGeom prst="roundRect">
              <a:avLst>
                <a:gd name="adj" fmla="val 3754"/>
              </a:avLst>
            </a:prstGeom>
            <a:solidFill>
              <a:schemeClr val="tx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latin typeface="+mj-lt"/>
                <a:ea typeface="+mn-ea"/>
              </a:endParaRPr>
            </a:p>
          </p:txBody>
        </p:sp>
        <p:sp>
          <p:nvSpPr>
            <p:cNvPr id="15" name="Line 38">
              <a:extLst>
                <a:ext uri="{FF2B5EF4-FFF2-40B4-BE49-F238E27FC236}">
                  <a16:creationId xmlns:a16="http://schemas.microsoft.com/office/drawing/2014/main" id="{5325D362-1978-5D49-B134-3BD7D582B0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3613312" y="3275178"/>
              <a:ext cx="12371" cy="31908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  <p:sp>
          <p:nvSpPr>
            <p:cNvPr id="16" name="Line 39">
              <a:extLst>
                <a:ext uri="{FF2B5EF4-FFF2-40B4-BE49-F238E27FC236}">
                  <a16:creationId xmlns:a16="http://schemas.microsoft.com/office/drawing/2014/main" id="{EB708C32-C518-E84D-AF71-2E2F2083C7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034845" y="4861690"/>
              <a:ext cx="30931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+mj-lt"/>
                <a:ea typeface="+mn-ea"/>
              </a:endParaRPr>
            </a:p>
          </p:txBody>
        </p:sp>
      </p:grpSp>
      <p:sp>
        <p:nvSpPr>
          <p:cNvPr id="17" name="Arc 12">
            <a:extLst>
              <a:ext uri="{FF2B5EF4-FFF2-40B4-BE49-F238E27FC236}">
                <a16:creationId xmlns:a16="http://schemas.microsoft.com/office/drawing/2014/main" id="{1DC154B3-6EF0-6D49-9D06-098AA866FC30}"/>
              </a:ext>
            </a:extLst>
          </p:cNvPr>
          <p:cNvSpPr>
            <a:spLocks/>
          </p:cNvSpPr>
          <p:nvPr/>
        </p:nvSpPr>
        <p:spPr bwMode="auto">
          <a:xfrm rot="21236801">
            <a:off x="6123000" y="4086840"/>
            <a:ext cx="403225" cy="533400"/>
          </a:xfrm>
          <a:custGeom>
            <a:avLst/>
            <a:gdLst>
              <a:gd name="T0" fmla="*/ 0 w 22827"/>
              <a:gd name="T1" fmla="*/ 21336 h 21600"/>
              <a:gd name="T2" fmla="*/ 7122723 w 22827"/>
              <a:gd name="T3" fmla="*/ 13172018 h 21600"/>
              <a:gd name="T4" fmla="*/ 382858 w 22827"/>
              <a:gd name="T5" fmla="*/ 13172018 h 21600"/>
              <a:gd name="T6" fmla="*/ 0 60000 65536"/>
              <a:gd name="T7" fmla="*/ 0 60000 65536"/>
              <a:gd name="T8" fmla="*/ 0 60000 65536"/>
              <a:gd name="T9" fmla="*/ 0 w 22827"/>
              <a:gd name="T10" fmla="*/ 0 h 21600"/>
              <a:gd name="T11" fmla="*/ 22827 w 2282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27" h="21600" fill="none" extrusionOk="0">
                <a:moveTo>
                  <a:pt x="-1" y="34"/>
                </a:moveTo>
                <a:cubicBezTo>
                  <a:pt x="408" y="11"/>
                  <a:pt x="817" y="-1"/>
                  <a:pt x="1227" y="0"/>
                </a:cubicBezTo>
                <a:cubicBezTo>
                  <a:pt x="13156" y="0"/>
                  <a:pt x="22827" y="9670"/>
                  <a:pt x="22827" y="21600"/>
                </a:cubicBezTo>
              </a:path>
              <a:path w="22827" h="21600" stroke="0" extrusionOk="0">
                <a:moveTo>
                  <a:pt x="-1" y="34"/>
                </a:moveTo>
                <a:cubicBezTo>
                  <a:pt x="408" y="11"/>
                  <a:pt x="817" y="-1"/>
                  <a:pt x="1227" y="0"/>
                </a:cubicBezTo>
                <a:cubicBezTo>
                  <a:pt x="13156" y="0"/>
                  <a:pt x="22827" y="9670"/>
                  <a:pt x="22827" y="21600"/>
                </a:cubicBezTo>
                <a:lnTo>
                  <a:pt x="1227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+mj-lt"/>
              <a:ea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F675E1-81DC-1940-8E00-083F3A763AD7}"/>
              </a:ext>
            </a:extLst>
          </p:cNvPr>
          <p:cNvSpPr txBox="1"/>
          <p:nvPr/>
        </p:nvSpPr>
        <p:spPr>
          <a:xfrm>
            <a:off x="592921" y="6106841"/>
            <a:ext cx="1028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Maximum interference color </a:t>
            </a:r>
            <a:r>
              <a:rPr lang="en-US" sz="2400" dirty="0">
                <a:sym typeface="Wingdings" pitchFamily="2" charset="2"/>
              </a:rPr>
              <a:t>	 ∆𝛼		extinction angle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1126</Words>
  <Application>Microsoft Macintosh PowerPoint</Application>
  <PresentationFormat>Widescreen</PresentationFormat>
  <Paragraphs>166</Paragraphs>
  <Slides>23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Cambria Math</vt:lpstr>
      <vt:lpstr>Comic Sans MS</vt:lpstr>
      <vt:lpstr>Symbol</vt:lpstr>
      <vt:lpstr>Times</vt:lpstr>
      <vt:lpstr>Times New Roman</vt:lpstr>
      <vt:lpstr>Default Design</vt:lpstr>
      <vt:lpstr>Image</vt:lpstr>
      <vt:lpstr>Intro to Petrographic Microscopes B</vt:lpstr>
      <vt:lpstr>The Petrographic Microscope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‘Splitting’ of light  what does it mean?</vt:lpstr>
      <vt:lpstr>Anisotropic crystals</vt:lpstr>
      <vt:lpstr>PowerPoint Presentation</vt:lpstr>
      <vt:lpstr>PowerPoint Presentation</vt:lpstr>
      <vt:lpstr>Difference between our 2 rays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Rotation of crystal?</vt:lpstr>
      <vt:lpstr>Extinction</vt:lpstr>
    </vt:vector>
  </TitlesOfParts>
  <Manager/>
  <Company>University of Delaware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Microscopy</dc:title>
  <dc:subject/>
  <dc:creator>Greg Druschel</dc:creator>
  <cp:keywords/>
  <dc:description/>
  <cp:lastModifiedBy>Ellen Alexander</cp:lastModifiedBy>
  <cp:revision>34</cp:revision>
  <dcterms:created xsi:type="dcterms:W3CDTF">2004-02-22T21:37:42Z</dcterms:created>
  <dcterms:modified xsi:type="dcterms:W3CDTF">2021-02-23T16:51:20Z</dcterms:modified>
  <cp:category/>
</cp:coreProperties>
</file>