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0" r:id="rId1"/>
  </p:sldMasterIdLst>
  <p:notesMasterIdLst>
    <p:notesMasterId r:id="rId16"/>
  </p:notesMasterIdLst>
  <p:sldIdLst>
    <p:sldId id="266" r:id="rId2"/>
    <p:sldId id="275" r:id="rId3"/>
    <p:sldId id="277" r:id="rId4"/>
    <p:sldId id="276" r:id="rId5"/>
    <p:sldId id="289" r:id="rId6"/>
    <p:sldId id="288" r:id="rId7"/>
    <p:sldId id="267" r:id="rId8"/>
    <p:sldId id="268" r:id="rId9"/>
    <p:sldId id="269" r:id="rId10"/>
    <p:sldId id="270" r:id="rId11"/>
    <p:sldId id="271" r:id="rId12"/>
    <p:sldId id="272" r:id="rId13"/>
    <p:sldId id="273" r:id="rId14"/>
    <p:sldId id="274"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882"/>
    <p:restoredTop sz="94643"/>
  </p:normalViewPr>
  <p:slideViewPr>
    <p:cSldViewPr snapToGrid="0" snapToObjects="1">
      <p:cViewPr varScale="1">
        <p:scale>
          <a:sx n="115" d="100"/>
          <a:sy n="115" d="100"/>
        </p:scale>
        <p:origin x="592" y="200"/>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F1D7C8-CF07-4CBC-AA0A-B6AE24A20EF4}" type="datetimeFigureOut">
              <a:rPr lang="en-US" smtClean="0"/>
              <a:t>10/9/18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552187-6353-4FCB-90DD-8A351C77270B}" type="slidenum">
              <a:rPr lang="en-US" smtClean="0"/>
              <a:t>‹#›</a:t>
            </a:fld>
            <a:endParaRPr lang="en-US"/>
          </a:p>
        </p:txBody>
      </p:sp>
    </p:spTree>
    <p:extLst>
      <p:ext uri="{BB962C8B-B14F-4D97-AF65-F5344CB8AC3E}">
        <p14:creationId xmlns:p14="http://schemas.microsoft.com/office/powerpoint/2010/main" val="32725449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552187-6353-4FCB-90DD-8A351C77270B}" type="slidenum">
              <a:rPr lang="en-US" smtClean="0"/>
              <a:t>1</a:t>
            </a:fld>
            <a:endParaRPr lang="en-US"/>
          </a:p>
        </p:txBody>
      </p:sp>
    </p:spTree>
    <p:extLst>
      <p:ext uri="{BB962C8B-B14F-4D97-AF65-F5344CB8AC3E}">
        <p14:creationId xmlns:p14="http://schemas.microsoft.com/office/powerpoint/2010/main" val="1063317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Photos from Wikipedia creative </a:t>
            </a:r>
            <a:r>
              <a:rPr lang="en-US" dirty="0" err="1"/>
              <a:t>commoms</a:t>
            </a:r>
            <a:endParaRPr lang="en-US" dirty="0"/>
          </a:p>
        </p:txBody>
      </p:sp>
      <p:sp>
        <p:nvSpPr>
          <p:cNvPr id="4" name="Slide Number Placeholder 3"/>
          <p:cNvSpPr>
            <a:spLocks noGrp="1"/>
          </p:cNvSpPr>
          <p:nvPr>
            <p:ph type="sldNum" sz="quarter" idx="5"/>
          </p:nvPr>
        </p:nvSpPr>
        <p:spPr/>
        <p:txBody>
          <a:bodyPr/>
          <a:lstStyle/>
          <a:p>
            <a:fld id="{DD552187-6353-4FCB-90DD-8A351C77270B}" type="slidenum">
              <a:rPr lang="en-US" smtClean="0"/>
              <a:t>4</a:t>
            </a:fld>
            <a:endParaRPr lang="en-US"/>
          </a:p>
        </p:txBody>
      </p:sp>
    </p:spTree>
    <p:extLst>
      <p:ext uri="{BB962C8B-B14F-4D97-AF65-F5344CB8AC3E}">
        <p14:creationId xmlns:p14="http://schemas.microsoft.com/office/powerpoint/2010/main" val="28933411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371601"/>
            <a:ext cx="10464800" cy="1927225"/>
          </a:xfrm>
        </p:spPr>
        <p:txBody>
          <a:bodyPr anchor="b">
            <a:noAutofit/>
          </a:bodyPr>
          <a:lstStyle>
            <a:lvl1pPr>
              <a:defRPr sz="5400" cap="all" baseline="0"/>
            </a:lvl1pPr>
          </a:lstStyle>
          <a:p>
            <a:r>
              <a:rPr lang="en-US"/>
              <a:t>Click to edit Master title style</a:t>
            </a:r>
            <a:endParaRPr lang="en-US" dirty="0"/>
          </a:p>
        </p:txBody>
      </p:sp>
      <p:sp>
        <p:nvSpPr>
          <p:cNvPr id="3" name="Subtitle 2"/>
          <p:cNvSpPr>
            <a:spLocks noGrp="1"/>
          </p:cNvSpPr>
          <p:nvPr>
            <p:ph type="subTitle" idx="1"/>
          </p:nvPr>
        </p:nvSpPr>
        <p:spPr>
          <a:xfrm>
            <a:off x="914400" y="3505200"/>
            <a:ext cx="85344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8A432C8-69A7-458B-9684-2BFA64B31948}" type="datetime2">
              <a:rPr lang="en-US" smtClean="0"/>
              <a:t>Tuesday, October 9, 2018</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8" name="Straight Connector 7"/>
          <p:cNvCxnSpPr/>
          <p:nvPr/>
        </p:nvCxnSpPr>
        <p:spPr>
          <a:xfrm>
            <a:off x="914400" y="3398520"/>
            <a:ext cx="104648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96A3A3-94A6-4E5B-AF39-173ACA3E61CC}" type="datetime2">
              <a:rPr lang="en-US" smtClean="0"/>
              <a:t>Tuesday, October 9, 2018</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63084" y="2362201"/>
            <a:ext cx="10363200" cy="2200275"/>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963084" y="4626865"/>
            <a:ext cx="103632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33D019-A32C-4EAD-B8E6-DBDA699692FD}" type="datetime2">
              <a:rPr lang="en-US" smtClean="0"/>
              <a:t>Tuesday, October 9, 2018</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p:nvCxnSpPr>
        <p:spPr>
          <a:xfrm>
            <a:off x="975360" y="4599432"/>
            <a:ext cx="104648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73352"/>
            <a:ext cx="5384800" cy="4718304"/>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673352"/>
            <a:ext cx="5384800" cy="4718304"/>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CCEBA98F-560C-4997-81C4-81D4D9187EAB}" type="datetime2">
              <a:rPr lang="en-US" smtClean="0"/>
              <a:t>Tuesday, October 9, 2018</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600" y="1676400"/>
            <a:ext cx="524256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438400"/>
            <a:ext cx="524256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39840" y="1676400"/>
            <a:ext cx="524256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39840" y="2438400"/>
            <a:ext cx="524256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50972B2-CA5C-437D-87D0-8081271A9E4B}" type="datetime2">
              <a:rPr lang="en-US" smtClean="0"/>
              <a:t>Tuesday, October 9, 2018</a:t>
            </a:fld>
            <a:endParaRPr lang="en-US"/>
          </a:p>
        </p:txBody>
      </p:sp>
      <p:sp>
        <p:nvSpPr>
          <p:cNvPr id="8" name="Footer Placeholder 7"/>
          <p:cNvSpPr>
            <a:spLocks noGrp="1"/>
          </p:cNvSpPr>
          <p:nvPr>
            <p:ph type="ftr" sz="quarter" idx="11"/>
          </p:nvPr>
        </p:nvSpPr>
        <p:spPr/>
        <p:txBody>
          <a:bodyPr/>
          <a:lstStyle/>
          <a:p>
            <a:pPr algn="r"/>
            <a:endParaRPr lang="en-US" dirty="0"/>
          </a:p>
        </p:txBody>
      </p:sp>
      <p:sp>
        <p:nvSpPr>
          <p:cNvPr id="9" name="Slide Number Placeholder 8"/>
          <p:cNvSpPr>
            <a:spLocks noGrp="1"/>
          </p:cNvSpPr>
          <p:nvPr>
            <p:ph type="sldNum" sz="quarter" idx="12"/>
          </p:nvPr>
        </p:nvSpPr>
        <p:spPr/>
        <p:txBody>
          <a:bodyPr/>
          <a:lstStyle/>
          <a:p>
            <a:fld id="{0CFEC368-1D7A-4F81-ABF6-AE0E36BAF64C}" type="slidenum">
              <a:rPr lang="en-US" smtClean="0"/>
              <a:pPr/>
              <a:t>‹#›</a:t>
            </a:fld>
            <a:endParaRPr lang="en-US"/>
          </a:p>
        </p:txBody>
      </p:sp>
      <p:cxnSp>
        <p:nvCxnSpPr>
          <p:cNvPr id="11" name="Straight Connector 10"/>
          <p:cNvCxnSpPr/>
          <p:nvPr/>
        </p:nvCxnSpPr>
        <p:spPr>
          <a:xfrm rot="5400000">
            <a:off x="3741949" y="4045691"/>
            <a:ext cx="4709160" cy="1059"/>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9CD4847-11EF-4466-A8AD-85CDB7B49118}" type="datetime2">
              <a:rPr lang="en-US" smtClean="0"/>
              <a:t>Tuesday, October 9, 2018</a:t>
            </a:fld>
            <a:endParaRPr lang="en-US"/>
          </a:p>
        </p:txBody>
      </p:sp>
      <p:sp>
        <p:nvSpPr>
          <p:cNvPr id="4" name="Footer Placeholder 3"/>
          <p:cNvSpPr>
            <a:spLocks noGrp="1"/>
          </p:cNvSpPr>
          <p:nvPr>
            <p:ph type="ftr" sz="quarter" idx="11"/>
          </p:nvPr>
        </p:nvSpPr>
        <p:spPr/>
        <p:txBody>
          <a:bodyPr/>
          <a:lstStyle/>
          <a:p>
            <a:pPr algn="r"/>
            <a:endParaRPr lang="en-US" dirty="0"/>
          </a:p>
        </p:txBody>
      </p:sp>
      <p:sp>
        <p:nvSpPr>
          <p:cNvPr id="5" name="Slide Number Placeholder 4"/>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68457A-3AB9-4880-8A0C-9F8524491207}" type="datetime2">
              <a:rPr lang="en-US" smtClean="0"/>
              <a:t>Tuesday, October 9, 2018</a:t>
            </a:fld>
            <a:endParaRPr lang="en-US"/>
          </a:p>
        </p:txBody>
      </p:sp>
      <p:sp>
        <p:nvSpPr>
          <p:cNvPr id="3" name="Footer Placeholder 2"/>
          <p:cNvSpPr>
            <a:spLocks noGrp="1"/>
          </p:cNvSpPr>
          <p:nvPr>
            <p:ph type="ftr" sz="quarter" idx="11"/>
          </p:nvPr>
        </p:nvSpPr>
        <p:spPr/>
        <p:txBody>
          <a:bodyPr/>
          <a:lstStyle/>
          <a:p>
            <a:pPr algn="r"/>
            <a:endParaRPr lang="en-US" dirty="0"/>
          </a:p>
        </p:txBody>
      </p:sp>
      <p:sp>
        <p:nvSpPr>
          <p:cNvPr id="4" name="Slide Number Placeholder 3"/>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792080"/>
            <a:ext cx="2852928"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3962400" y="792080"/>
            <a:ext cx="7620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601" y="2130553"/>
            <a:ext cx="2852928"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FE976D3-5B7F-4300-ABED-C91F1B2AE209}" type="datetime2">
              <a:rPr lang="en-US" smtClean="0"/>
              <a:t>Tuesday, October 9, 2018</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cxnSp>
        <p:nvCxnSpPr>
          <p:cNvPr id="9" name="Straight Connector 8"/>
          <p:cNvCxnSpPr/>
          <p:nvPr/>
        </p:nvCxnSpPr>
        <p:spPr>
          <a:xfrm rot="5400000">
            <a:off x="912152" y="3579942"/>
            <a:ext cx="5577840" cy="211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792480"/>
            <a:ext cx="2856907" cy="126492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3811480" y="838201"/>
            <a:ext cx="787252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609600" y="2133600"/>
            <a:ext cx="2852928"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BDC1E59-17DD-41CE-97CA-624A472382D4}" type="datetime2">
              <a:rPr lang="en-US" smtClean="0"/>
              <a:t>Tuesday, October 9, 2018</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CC057FC-95B6-4D89-AFDA-ABA33EE921E5}" type="datetime2">
              <a:rPr lang="en-US" smtClean="0"/>
              <a:t>Tuesday, October 9, 2018</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609600"/>
            <a:ext cx="2743200"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609600" y="609600"/>
            <a:ext cx="80264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C4549AC-EB31-477F-92A9-B1988E232878}" type="datetime2">
              <a:rPr lang="en-US" smtClean="0"/>
              <a:t>Tuesday, October 9, 2018</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12192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609600" y="533400"/>
            <a:ext cx="10972800" cy="990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9600" y="1600200"/>
            <a:ext cx="10972800" cy="4876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p:nvSpPr>
        <p:spPr>
          <a:xfrm>
            <a:off x="0" y="0"/>
            <a:ext cx="12192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 name="Date Placeholder 3"/>
          <p:cNvSpPr>
            <a:spLocks noGrp="1"/>
          </p:cNvSpPr>
          <p:nvPr>
            <p:ph type="dt" sz="half" idx="2"/>
          </p:nvPr>
        </p:nvSpPr>
        <p:spPr>
          <a:xfrm>
            <a:off x="609600" y="18288"/>
            <a:ext cx="3860800" cy="329184"/>
          </a:xfrm>
          <a:prstGeom prst="rect">
            <a:avLst/>
          </a:prstGeom>
        </p:spPr>
        <p:txBody>
          <a:bodyPr vert="horz" lIns="91440" tIns="45720" rIns="91440" bIns="45720" rtlCol="0" anchor="ctr"/>
          <a:lstStyle>
            <a:lvl1pPr algn="l">
              <a:defRPr sz="1200">
                <a:solidFill>
                  <a:srgbClr val="FFFFFF"/>
                </a:solidFill>
              </a:defRPr>
            </a:lvl1pPr>
          </a:lstStyle>
          <a:p>
            <a:fld id="{A80CB818-7379-467D-8E76-EF9D9074A26C}" type="datetime2">
              <a:rPr lang="en-US" smtClean="0"/>
              <a:t>Tuesday, October 9, 2018</a:t>
            </a:fld>
            <a:endParaRPr lang="en-US" dirty="0"/>
          </a:p>
        </p:txBody>
      </p:sp>
      <p:sp>
        <p:nvSpPr>
          <p:cNvPr id="5" name="Footer Placeholder 4"/>
          <p:cNvSpPr>
            <a:spLocks noGrp="1"/>
          </p:cNvSpPr>
          <p:nvPr>
            <p:ph type="ftr" sz="quarter" idx="3"/>
          </p:nvPr>
        </p:nvSpPr>
        <p:spPr>
          <a:xfrm>
            <a:off x="4572000" y="18288"/>
            <a:ext cx="5486400" cy="329184"/>
          </a:xfrm>
          <a:prstGeom prst="rect">
            <a:avLst/>
          </a:prstGeom>
        </p:spPr>
        <p:txBody>
          <a:bodyPr vert="horz" lIns="91440" tIns="45720" rIns="91440" bIns="45720" rtlCol="0" anchor="ctr"/>
          <a:lstStyle>
            <a:lvl1pPr algn="ctr">
              <a:defRPr sz="1200">
                <a:solidFill>
                  <a:srgbClr val="FFFFFF"/>
                </a:solidFill>
              </a:defRPr>
            </a:lvl1pPr>
          </a:lstStyle>
          <a:p>
            <a:pPr algn="r"/>
            <a:endParaRPr lang="en-US" dirty="0"/>
          </a:p>
        </p:txBody>
      </p:sp>
      <p:sp>
        <p:nvSpPr>
          <p:cNvPr id="6" name="Slide Number Placeholder 5"/>
          <p:cNvSpPr>
            <a:spLocks noGrp="1"/>
          </p:cNvSpPr>
          <p:nvPr>
            <p:ph type="sldNum" sz="quarter" idx="4"/>
          </p:nvPr>
        </p:nvSpPr>
        <p:spPr>
          <a:xfrm>
            <a:off x="10160000" y="18288"/>
            <a:ext cx="1422400" cy="329184"/>
          </a:xfrm>
          <a:prstGeom prst="rect">
            <a:avLst/>
          </a:prstGeom>
        </p:spPr>
        <p:txBody>
          <a:bodyPr vert="horz" lIns="91440" tIns="45720" rIns="91440" bIns="45720" rtlCol="0" anchor="ctr"/>
          <a:lstStyle>
            <a:lvl1pPr algn="l">
              <a:defRPr sz="1400" b="1">
                <a:solidFill>
                  <a:srgbClr val="FFFFFF"/>
                </a:solidFill>
              </a:defRPr>
            </a:lvl1pPr>
          </a:lstStyle>
          <a:p>
            <a:fld id="{0CFEC368-1D7A-4F81-ABF6-AE0E36BAF64C}"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Lst>
  <p:hf sldNum="0" hdr="0" ft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ts val="0"/>
        </a:spcBef>
        <a:spcAft>
          <a:spcPts val="500"/>
        </a:spcAft>
        <a:buClr>
          <a:schemeClr val="accent1"/>
        </a:buClr>
        <a:buSzPct val="85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spcBef>
          <a:spcPts val="0"/>
        </a:spcBef>
        <a:spcAft>
          <a:spcPts val="500"/>
        </a:spcAft>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ts val="0"/>
        </a:spcBef>
        <a:spcAft>
          <a:spcPts val="500"/>
        </a:spcAft>
        <a:buClr>
          <a:schemeClr val="accent1"/>
        </a:buClr>
        <a:buSzPct val="90000"/>
        <a:buFont typeface="Arial" pitchFamily="34" charset="0"/>
        <a:buChar char="•"/>
        <a:defRPr sz="2000" kern="1200">
          <a:solidFill>
            <a:schemeClr val="tx1"/>
          </a:solidFill>
          <a:latin typeface="+mn-lt"/>
          <a:ea typeface="+mn-ea"/>
          <a:cs typeface="+mn-cs"/>
        </a:defRPr>
      </a:lvl3pPr>
      <a:lvl4pPr marL="1005840" indent="-182880" algn="l" defTabSz="914400" rtl="0" eaLnBrk="1" latinLnBrk="0" hangingPunct="1">
        <a:spcBef>
          <a:spcPts val="0"/>
        </a:spcBef>
        <a:spcAft>
          <a:spcPts val="500"/>
        </a:spcAft>
        <a:buClr>
          <a:schemeClr val="accent1"/>
        </a:buClr>
        <a:buFont typeface="Arial" pitchFamily="34" charset="0"/>
        <a:buChar char="•"/>
        <a:defRPr sz="2000" kern="1200">
          <a:solidFill>
            <a:schemeClr val="tx1"/>
          </a:solidFill>
          <a:latin typeface="+mn-lt"/>
          <a:ea typeface="+mn-ea"/>
          <a:cs typeface="+mn-cs"/>
        </a:defRPr>
      </a:lvl4pPr>
      <a:lvl5pPr marL="1188720" indent="-137160" algn="l" defTabSz="914400" rtl="0" eaLnBrk="1" latinLnBrk="0" hangingPunct="1">
        <a:spcBef>
          <a:spcPts val="0"/>
        </a:spcBef>
        <a:spcAft>
          <a:spcPts val="500"/>
        </a:spcAft>
        <a:buClr>
          <a:schemeClr val="accent1"/>
        </a:buClr>
        <a:buSzPct val="100000"/>
        <a:buFont typeface="Arial" pitchFamily="34" charset="0"/>
        <a:buChar char="•"/>
        <a:defRPr sz="20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2.tiff"/><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8" Type="http://schemas.openxmlformats.org/officeDocument/2006/relationships/image" Target="../media/image9.tiff"/><Relationship Id="rId3" Type="http://schemas.openxmlformats.org/officeDocument/2006/relationships/image" Target="../media/image4.tiff"/><Relationship Id="rId7" Type="http://schemas.openxmlformats.org/officeDocument/2006/relationships/image" Target="../media/image8.tiff"/><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7.tiff"/><Relationship Id="rId5" Type="http://schemas.openxmlformats.org/officeDocument/2006/relationships/image" Target="../media/image6.tiff"/><Relationship Id="rId10" Type="http://schemas.openxmlformats.org/officeDocument/2006/relationships/image" Target="../media/image11.tiff"/><Relationship Id="rId4" Type="http://schemas.openxmlformats.org/officeDocument/2006/relationships/image" Target="../media/image5.tiff"/><Relationship Id="rId9" Type="http://schemas.openxmlformats.org/officeDocument/2006/relationships/image" Target="../media/image10.tiff"/></Relationships>
</file>

<file path=ppt/slides/_rels/slide5.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image" Target="../media/image12.tiff"/><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4.tif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Physical properties of minerals</a:t>
            </a:r>
          </a:p>
        </p:txBody>
      </p:sp>
      <p:sp>
        <p:nvSpPr>
          <p:cNvPr id="4" name="Subtitle 2"/>
          <p:cNvSpPr>
            <a:spLocks noGrp="1"/>
          </p:cNvSpPr>
          <p:nvPr>
            <p:ph type="subTitle" idx="1"/>
          </p:nvPr>
        </p:nvSpPr>
        <p:spPr/>
        <p:txBody>
          <a:bodyPr/>
          <a:lstStyle/>
          <a:p>
            <a:r>
              <a:rPr lang="en-US"/>
              <a:t> </a:t>
            </a:r>
            <a:endParaRPr lang="en-US" dirty="0"/>
          </a:p>
        </p:txBody>
      </p:sp>
    </p:spTree>
    <p:extLst>
      <p:ext uri="{BB962C8B-B14F-4D97-AF65-F5344CB8AC3E}">
        <p14:creationId xmlns:p14="http://schemas.microsoft.com/office/powerpoint/2010/main" val="12702695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A41A1-FEB5-9B44-959B-8CC4106EA1E3}"/>
              </a:ext>
            </a:extLst>
          </p:cNvPr>
          <p:cNvSpPr>
            <a:spLocks noGrp="1"/>
          </p:cNvSpPr>
          <p:nvPr>
            <p:ph type="title"/>
          </p:nvPr>
        </p:nvSpPr>
        <p:spPr/>
        <p:txBody>
          <a:bodyPr/>
          <a:lstStyle/>
          <a:p>
            <a:r>
              <a:rPr lang="en-US" dirty="0"/>
              <a:t>Crystal Habit</a:t>
            </a:r>
          </a:p>
        </p:txBody>
      </p:sp>
      <p:sp>
        <p:nvSpPr>
          <p:cNvPr id="3" name="Content Placeholder 2">
            <a:extLst>
              <a:ext uri="{FF2B5EF4-FFF2-40B4-BE49-F238E27FC236}">
                <a16:creationId xmlns:a16="http://schemas.microsoft.com/office/drawing/2014/main" id="{31FE18CD-712E-514B-80BD-A320882C7E61}"/>
              </a:ext>
            </a:extLst>
          </p:cNvPr>
          <p:cNvSpPr>
            <a:spLocks noGrp="1"/>
          </p:cNvSpPr>
          <p:nvPr>
            <p:ph idx="1"/>
          </p:nvPr>
        </p:nvSpPr>
        <p:spPr/>
        <p:txBody>
          <a:bodyPr/>
          <a:lstStyle/>
          <a:p>
            <a:pPr marL="0" indent="0">
              <a:buNone/>
            </a:pPr>
            <a:r>
              <a:rPr lang="en-US" b="1" u="sng" dirty="0"/>
              <a:t>Crystal habit</a:t>
            </a:r>
            <a:r>
              <a:rPr lang="en-US" dirty="0"/>
              <a:t> is the characteristic shape in which a mineral grows. A mineral’s crystal habit results from its crystal system and space group, bond strengths, and growth environment. Crystal habit describes the </a:t>
            </a:r>
            <a:r>
              <a:rPr lang="en-US" i="1" dirty="0"/>
              <a:t>typical</a:t>
            </a:r>
            <a:r>
              <a:rPr lang="en-US" dirty="0"/>
              <a:t> appearance of an </a:t>
            </a:r>
            <a:r>
              <a:rPr lang="en-US" i="1" dirty="0"/>
              <a:t>ideal</a:t>
            </a:r>
            <a:r>
              <a:rPr lang="en-US" dirty="0"/>
              <a:t> mineral specimen. Minerals may not always show their classic habits if they have grown in crowded or disturbed conditions.</a:t>
            </a:r>
          </a:p>
          <a:p>
            <a:pPr marL="0" indent="0">
              <a:buNone/>
            </a:pPr>
            <a:endParaRPr lang="en-US" b="1" u="sng" dirty="0"/>
          </a:p>
          <a:p>
            <a:pPr marL="0" indent="0">
              <a:buNone/>
            </a:pPr>
            <a:r>
              <a:rPr lang="en-US" b="1" u="sng" dirty="0"/>
              <a:t>Euhedral</a:t>
            </a:r>
            <a:r>
              <a:rPr lang="en-US" dirty="0"/>
              <a:t> minerals, having grown in undisturbed, uncrowded settings, display the ideal/typical crystal habit for that particular mineral. </a:t>
            </a:r>
            <a:r>
              <a:rPr lang="en-US" b="1" u="sng" dirty="0" err="1"/>
              <a:t>Subhedral</a:t>
            </a:r>
            <a:r>
              <a:rPr lang="en-US" dirty="0"/>
              <a:t> or </a:t>
            </a:r>
            <a:r>
              <a:rPr lang="en-US" b="1" u="sng" dirty="0" err="1"/>
              <a:t>anhedral</a:t>
            </a:r>
            <a:r>
              <a:rPr lang="en-US" dirty="0"/>
              <a:t> mineral grains are less likely to conform to expected crystal habit, but still often maintain a characteristic appearance.</a:t>
            </a:r>
          </a:p>
          <a:p>
            <a:pPr marL="0" indent="0">
              <a:buNone/>
            </a:pPr>
            <a:endParaRPr lang="en-US" b="1" u="sng" dirty="0"/>
          </a:p>
          <a:p>
            <a:pPr marL="0" indent="0">
              <a:buNone/>
            </a:pPr>
            <a:r>
              <a:rPr lang="en-US" dirty="0"/>
              <a:t>The names of crystal habits describe the predominant crystal faces (e.g. prismatic, pyramidal, platy, etc.), crystal form (cubic, octahedral, etc.), or the way minerals grow in aggregate (fibrous, radiating, massive, etc.).</a:t>
            </a:r>
          </a:p>
        </p:txBody>
      </p:sp>
    </p:spTree>
    <p:extLst>
      <p:ext uri="{BB962C8B-B14F-4D97-AF65-F5344CB8AC3E}">
        <p14:creationId xmlns:p14="http://schemas.microsoft.com/office/powerpoint/2010/main" val="21828878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6F432-4197-BC43-9712-910C122AE424}"/>
              </a:ext>
            </a:extLst>
          </p:cNvPr>
          <p:cNvSpPr>
            <a:spLocks noGrp="1"/>
          </p:cNvSpPr>
          <p:nvPr>
            <p:ph type="title"/>
          </p:nvPr>
        </p:nvSpPr>
        <p:spPr/>
        <p:txBody>
          <a:bodyPr/>
          <a:lstStyle/>
          <a:p>
            <a:r>
              <a:rPr lang="en-US" dirty="0"/>
              <a:t>Crystal Habit ≠ Crystal form ≠ Quality of shape</a:t>
            </a:r>
          </a:p>
        </p:txBody>
      </p:sp>
      <p:sp>
        <p:nvSpPr>
          <p:cNvPr id="3" name="Content Placeholder 2">
            <a:extLst>
              <a:ext uri="{FF2B5EF4-FFF2-40B4-BE49-F238E27FC236}">
                <a16:creationId xmlns:a16="http://schemas.microsoft.com/office/drawing/2014/main" id="{203B61C9-5BC6-CA41-A049-F402C479C339}"/>
              </a:ext>
            </a:extLst>
          </p:cNvPr>
          <p:cNvSpPr>
            <a:spLocks noGrp="1"/>
          </p:cNvSpPr>
          <p:nvPr>
            <p:ph sz="half" idx="1"/>
          </p:nvPr>
        </p:nvSpPr>
        <p:spPr>
          <a:xfrm>
            <a:off x="609600" y="1673352"/>
            <a:ext cx="4486507" cy="4718304"/>
          </a:xfrm>
        </p:spPr>
        <p:txBody>
          <a:bodyPr/>
          <a:lstStyle/>
          <a:p>
            <a:pPr marL="0" indent="0">
              <a:buNone/>
            </a:pPr>
            <a:r>
              <a:rPr lang="en-US" b="1" u="sng" dirty="0"/>
              <a:t>Crystal form</a:t>
            </a:r>
            <a:r>
              <a:rPr lang="en-US" dirty="0"/>
              <a:t>: a set of crystal faces that are related by symmetry</a:t>
            </a:r>
          </a:p>
          <a:p>
            <a:pPr marL="0" indent="0">
              <a:buNone/>
            </a:pPr>
            <a:endParaRPr lang="en-US" b="1" u="sng" dirty="0"/>
          </a:p>
          <a:p>
            <a:pPr marL="0" indent="0">
              <a:buNone/>
            </a:pPr>
            <a:r>
              <a:rPr lang="en-US" b="1" u="sng" dirty="0"/>
              <a:t>Crystal habit</a:t>
            </a:r>
            <a:r>
              <a:rPr lang="en-US" dirty="0"/>
              <a:t>: typical shape/aspect ratio/granularity of natural crystals, given by descriptive words</a:t>
            </a:r>
          </a:p>
          <a:p>
            <a:pPr marL="0" indent="0">
              <a:buNone/>
            </a:pPr>
            <a:endParaRPr lang="en-US" dirty="0"/>
          </a:p>
          <a:p>
            <a:pPr marL="0" indent="0">
              <a:buNone/>
            </a:pPr>
            <a:r>
              <a:rPr lang="en-US" b="1" u="sng" dirty="0"/>
              <a:t>Crystal quality</a:t>
            </a:r>
            <a:r>
              <a:rPr lang="en-US" dirty="0"/>
              <a:t>: </a:t>
            </a:r>
            <a:r>
              <a:rPr lang="en-US" i="1" dirty="0"/>
              <a:t>euhedral</a:t>
            </a:r>
            <a:r>
              <a:rPr lang="en-US" dirty="0"/>
              <a:t> crystals have “perfect” faces that align well with its crystal form. </a:t>
            </a:r>
            <a:r>
              <a:rPr lang="en-US" i="1" dirty="0" err="1"/>
              <a:t>Subhedral</a:t>
            </a:r>
            <a:r>
              <a:rPr lang="en-US" dirty="0"/>
              <a:t> crystals have poorly defined, but identifiable, </a:t>
            </a:r>
            <a:r>
              <a:rPr lang="en-US" dirty="0" err="1"/>
              <a:t>crysal</a:t>
            </a:r>
            <a:r>
              <a:rPr lang="en-US" dirty="0"/>
              <a:t> faces. </a:t>
            </a:r>
            <a:r>
              <a:rPr lang="en-US" i="1" dirty="0" err="1"/>
              <a:t>Anhedral</a:t>
            </a:r>
            <a:r>
              <a:rPr lang="en-US" i="1" dirty="0"/>
              <a:t> </a:t>
            </a:r>
            <a:r>
              <a:rPr lang="en-US" dirty="0"/>
              <a:t>crystals have no identifiable crystal faces</a:t>
            </a:r>
            <a:endParaRPr lang="en-US" b="1" u="sng" dirty="0"/>
          </a:p>
        </p:txBody>
      </p:sp>
      <p:pic>
        <p:nvPicPr>
          <p:cNvPr id="5" name="Content Placeholder 4">
            <a:extLst>
              <a:ext uri="{FF2B5EF4-FFF2-40B4-BE49-F238E27FC236}">
                <a16:creationId xmlns:a16="http://schemas.microsoft.com/office/drawing/2014/main" id="{F6A6C080-B262-584C-B5CA-B8A165690477}"/>
              </a:ext>
            </a:extLst>
          </p:cNvPr>
          <p:cNvPicPr>
            <a:picLocks noGrp="1" noChangeAspect="1"/>
          </p:cNvPicPr>
          <p:nvPr>
            <p:ph sz="half" idx="2"/>
          </p:nvPr>
        </p:nvPicPr>
        <p:blipFill>
          <a:blip r:embed="rId2"/>
          <a:stretch>
            <a:fillRect/>
          </a:stretch>
        </p:blipFill>
        <p:spPr>
          <a:xfrm>
            <a:off x="5754183" y="1524000"/>
            <a:ext cx="2430811" cy="2803098"/>
          </a:xfrm>
          <a:prstGeom prst="rect">
            <a:avLst/>
          </a:prstGeom>
        </p:spPr>
      </p:pic>
      <p:pic>
        <p:nvPicPr>
          <p:cNvPr id="6" name="Picture 5">
            <a:extLst>
              <a:ext uri="{FF2B5EF4-FFF2-40B4-BE49-F238E27FC236}">
                <a16:creationId xmlns:a16="http://schemas.microsoft.com/office/drawing/2014/main" id="{73DD7039-065E-854A-BDC4-7F7520E58B33}"/>
              </a:ext>
            </a:extLst>
          </p:cNvPr>
          <p:cNvPicPr>
            <a:picLocks noChangeAspect="1"/>
          </p:cNvPicPr>
          <p:nvPr/>
        </p:nvPicPr>
        <p:blipFill>
          <a:blip r:embed="rId3"/>
          <a:stretch>
            <a:fillRect/>
          </a:stretch>
        </p:blipFill>
        <p:spPr>
          <a:xfrm>
            <a:off x="8596121" y="3704213"/>
            <a:ext cx="2842287" cy="2687443"/>
          </a:xfrm>
          <a:prstGeom prst="rect">
            <a:avLst/>
          </a:prstGeom>
        </p:spPr>
      </p:pic>
      <p:sp>
        <p:nvSpPr>
          <p:cNvPr id="7" name="TextBox 6">
            <a:extLst>
              <a:ext uri="{FF2B5EF4-FFF2-40B4-BE49-F238E27FC236}">
                <a16:creationId xmlns:a16="http://schemas.microsoft.com/office/drawing/2014/main" id="{BB73187A-2CF4-EC4B-9920-4906A5B79E0B}"/>
              </a:ext>
            </a:extLst>
          </p:cNvPr>
          <p:cNvSpPr txBox="1"/>
          <p:nvPr/>
        </p:nvSpPr>
        <p:spPr>
          <a:xfrm>
            <a:off x="5507234" y="4327098"/>
            <a:ext cx="2497873" cy="646331"/>
          </a:xfrm>
          <a:prstGeom prst="rect">
            <a:avLst/>
          </a:prstGeom>
          <a:noFill/>
        </p:spPr>
        <p:txBody>
          <a:bodyPr wrap="square" rtlCol="0">
            <a:spAutoFit/>
          </a:bodyPr>
          <a:lstStyle/>
          <a:p>
            <a:r>
              <a:rPr lang="en-US" dirty="0"/>
              <a:t>Tetragonal bipyramidal crystal form</a:t>
            </a:r>
          </a:p>
        </p:txBody>
      </p:sp>
      <p:sp>
        <p:nvSpPr>
          <p:cNvPr id="8" name="TextBox 7">
            <a:extLst>
              <a:ext uri="{FF2B5EF4-FFF2-40B4-BE49-F238E27FC236}">
                <a16:creationId xmlns:a16="http://schemas.microsoft.com/office/drawing/2014/main" id="{F54B21AA-B97A-DB4C-B0B4-9C050134A293}"/>
              </a:ext>
            </a:extLst>
          </p:cNvPr>
          <p:cNvSpPr txBox="1"/>
          <p:nvPr/>
        </p:nvSpPr>
        <p:spPr>
          <a:xfrm>
            <a:off x="8991753" y="2503884"/>
            <a:ext cx="2497873" cy="1200329"/>
          </a:xfrm>
          <a:prstGeom prst="rect">
            <a:avLst/>
          </a:prstGeom>
          <a:noFill/>
        </p:spPr>
        <p:txBody>
          <a:bodyPr wrap="square" rtlCol="0">
            <a:spAutoFit/>
          </a:bodyPr>
          <a:lstStyle/>
          <a:p>
            <a:r>
              <a:rPr lang="en-US" dirty="0"/>
              <a:t>Euhedral, equant pyrite cubes on </a:t>
            </a:r>
            <a:r>
              <a:rPr lang="en-US" dirty="0" err="1"/>
              <a:t>anhedral</a:t>
            </a:r>
            <a:r>
              <a:rPr lang="en-US" dirty="0"/>
              <a:t>, massive </a:t>
            </a:r>
            <a:r>
              <a:rPr lang="en-US" dirty="0" err="1"/>
              <a:t>chert</a:t>
            </a:r>
            <a:r>
              <a:rPr lang="en-US" dirty="0"/>
              <a:t> (quartz)</a:t>
            </a:r>
          </a:p>
        </p:txBody>
      </p:sp>
    </p:spTree>
    <p:extLst>
      <p:ext uri="{BB962C8B-B14F-4D97-AF65-F5344CB8AC3E}">
        <p14:creationId xmlns:p14="http://schemas.microsoft.com/office/powerpoint/2010/main" val="34704551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F8B89-3470-7441-948E-C2F6779CC318}"/>
              </a:ext>
            </a:extLst>
          </p:cNvPr>
          <p:cNvSpPr>
            <a:spLocks noGrp="1"/>
          </p:cNvSpPr>
          <p:nvPr>
            <p:ph type="title"/>
          </p:nvPr>
        </p:nvSpPr>
        <p:spPr/>
        <p:txBody>
          <a:bodyPr/>
          <a:lstStyle/>
          <a:p>
            <a:r>
              <a:rPr lang="en-US" dirty="0"/>
              <a:t>Examples of crystal habits (many more exist!)</a:t>
            </a:r>
          </a:p>
        </p:txBody>
      </p:sp>
      <p:pic>
        <p:nvPicPr>
          <p:cNvPr id="3" name="Picture 2">
            <a:extLst>
              <a:ext uri="{FF2B5EF4-FFF2-40B4-BE49-F238E27FC236}">
                <a16:creationId xmlns:a16="http://schemas.microsoft.com/office/drawing/2014/main" id="{A0C340F6-8871-DD41-9965-21D5D220CF47}"/>
              </a:ext>
            </a:extLst>
          </p:cNvPr>
          <p:cNvPicPr>
            <a:picLocks noChangeAspect="1"/>
          </p:cNvPicPr>
          <p:nvPr/>
        </p:nvPicPr>
        <p:blipFill rotWithShape="1">
          <a:blip r:embed="rId3"/>
          <a:srcRect l="8769"/>
          <a:stretch/>
        </p:blipFill>
        <p:spPr>
          <a:xfrm>
            <a:off x="609238" y="1867729"/>
            <a:ext cx="2540726" cy="2172244"/>
          </a:xfrm>
          <a:prstGeom prst="rect">
            <a:avLst/>
          </a:prstGeom>
        </p:spPr>
      </p:pic>
      <p:sp>
        <p:nvSpPr>
          <p:cNvPr id="4" name="TextBox 3">
            <a:extLst>
              <a:ext uri="{FF2B5EF4-FFF2-40B4-BE49-F238E27FC236}">
                <a16:creationId xmlns:a16="http://schemas.microsoft.com/office/drawing/2014/main" id="{B1B5975B-C2D5-5B4B-96B1-76E96C16F7EF}"/>
              </a:ext>
            </a:extLst>
          </p:cNvPr>
          <p:cNvSpPr txBox="1"/>
          <p:nvPr/>
        </p:nvSpPr>
        <p:spPr>
          <a:xfrm>
            <a:off x="609238" y="1478048"/>
            <a:ext cx="2784928" cy="369332"/>
          </a:xfrm>
          <a:prstGeom prst="rect">
            <a:avLst/>
          </a:prstGeom>
          <a:noFill/>
        </p:spPr>
        <p:txBody>
          <a:bodyPr wrap="square" rtlCol="0">
            <a:spAutoFit/>
          </a:bodyPr>
          <a:lstStyle/>
          <a:p>
            <a:r>
              <a:rPr lang="en-US" b="1" u="sng" dirty="0"/>
              <a:t>acicular</a:t>
            </a:r>
            <a:r>
              <a:rPr lang="en-US" dirty="0"/>
              <a:t>: needle-like</a:t>
            </a:r>
            <a:endParaRPr lang="en-US" b="1" u="sng" dirty="0"/>
          </a:p>
        </p:txBody>
      </p:sp>
      <p:pic>
        <p:nvPicPr>
          <p:cNvPr id="5" name="Picture 4">
            <a:extLst>
              <a:ext uri="{FF2B5EF4-FFF2-40B4-BE49-F238E27FC236}">
                <a16:creationId xmlns:a16="http://schemas.microsoft.com/office/drawing/2014/main" id="{720C65C3-11F2-F64F-A42B-85C23D3C2AC4}"/>
              </a:ext>
            </a:extLst>
          </p:cNvPr>
          <p:cNvPicPr>
            <a:picLocks noChangeAspect="1"/>
          </p:cNvPicPr>
          <p:nvPr/>
        </p:nvPicPr>
        <p:blipFill>
          <a:blip r:embed="rId4"/>
          <a:stretch>
            <a:fillRect/>
          </a:stretch>
        </p:blipFill>
        <p:spPr>
          <a:xfrm>
            <a:off x="3240924" y="1952365"/>
            <a:ext cx="2371349" cy="2020389"/>
          </a:xfrm>
          <a:prstGeom prst="rect">
            <a:avLst/>
          </a:prstGeom>
        </p:spPr>
      </p:pic>
      <p:sp>
        <p:nvSpPr>
          <p:cNvPr id="6" name="TextBox 5">
            <a:extLst>
              <a:ext uri="{FF2B5EF4-FFF2-40B4-BE49-F238E27FC236}">
                <a16:creationId xmlns:a16="http://schemas.microsoft.com/office/drawing/2014/main" id="{A8B71F35-24EB-4D49-8B43-F2BF8782B83C}"/>
              </a:ext>
            </a:extLst>
          </p:cNvPr>
          <p:cNvSpPr txBox="1"/>
          <p:nvPr/>
        </p:nvSpPr>
        <p:spPr>
          <a:xfrm>
            <a:off x="3143251" y="1481617"/>
            <a:ext cx="3268254" cy="369332"/>
          </a:xfrm>
          <a:prstGeom prst="rect">
            <a:avLst/>
          </a:prstGeom>
          <a:noFill/>
        </p:spPr>
        <p:txBody>
          <a:bodyPr wrap="square" rtlCol="0">
            <a:spAutoFit/>
          </a:bodyPr>
          <a:lstStyle/>
          <a:p>
            <a:r>
              <a:rPr lang="en-US" b="1" u="sng" dirty="0"/>
              <a:t>botryoidal</a:t>
            </a:r>
            <a:r>
              <a:rPr lang="en-US" dirty="0"/>
              <a:t>: globular/rounded</a:t>
            </a:r>
            <a:endParaRPr lang="en-US" b="1" u="sng" dirty="0"/>
          </a:p>
        </p:txBody>
      </p:sp>
      <p:pic>
        <p:nvPicPr>
          <p:cNvPr id="7" name="Picture 6">
            <a:extLst>
              <a:ext uri="{FF2B5EF4-FFF2-40B4-BE49-F238E27FC236}">
                <a16:creationId xmlns:a16="http://schemas.microsoft.com/office/drawing/2014/main" id="{111AB690-8459-5E44-9F0D-AC0A23A1A073}"/>
              </a:ext>
            </a:extLst>
          </p:cNvPr>
          <p:cNvPicPr>
            <a:picLocks noChangeAspect="1"/>
          </p:cNvPicPr>
          <p:nvPr/>
        </p:nvPicPr>
        <p:blipFill>
          <a:blip r:embed="rId5"/>
          <a:stretch>
            <a:fillRect/>
          </a:stretch>
        </p:blipFill>
        <p:spPr>
          <a:xfrm>
            <a:off x="6272168" y="1909944"/>
            <a:ext cx="2462645" cy="2157277"/>
          </a:xfrm>
          <a:prstGeom prst="rect">
            <a:avLst/>
          </a:prstGeom>
        </p:spPr>
      </p:pic>
      <p:sp>
        <p:nvSpPr>
          <p:cNvPr id="9" name="TextBox 8">
            <a:extLst>
              <a:ext uri="{FF2B5EF4-FFF2-40B4-BE49-F238E27FC236}">
                <a16:creationId xmlns:a16="http://schemas.microsoft.com/office/drawing/2014/main" id="{E198574C-DF81-FD46-8C7A-BB0F3E847D96}"/>
              </a:ext>
            </a:extLst>
          </p:cNvPr>
          <p:cNvSpPr txBox="1"/>
          <p:nvPr/>
        </p:nvSpPr>
        <p:spPr>
          <a:xfrm>
            <a:off x="6185082" y="1452595"/>
            <a:ext cx="3268254" cy="369332"/>
          </a:xfrm>
          <a:prstGeom prst="rect">
            <a:avLst/>
          </a:prstGeom>
          <a:noFill/>
        </p:spPr>
        <p:txBody>
          <a:bodyPr wrap="square" rtlCol="0">
            <a:spAutoFit/>
          </a:bodyPr>
          <a:lstStyle/>
          <a:p>
            <a:r>
              <a:rPr lang="en-US" b="1" u="sng" dirty="0" err="1"/>
              <a:t>drusy</a:t>
            </a:r>
            <a:r>
              <a:rPr lang="en-US" dirty="0"/>
              <a:t>: aggregate, sugary</a:t>
            </a:r>
            <a:endParaRPr lang="en-US" b="1" u="sng" dirty="0"/>
          </a:p>
        </p:txBody>
      </p:sp>
      <p:pic>
        <p:nvPicPr>
          <p:cNvPr id="10" name="Picture 9">
            <a:extLst>
              <a:ext uri="{FF2B5EF4-FFF2-40B4-BE49-F238E27FC236}">
                <a16:creationId xmlns:a16="http://schemas.microsoft.com/office/drawing/2014/main" id="{D87E67CF-931A-9643-A45A-77713730A6C5}"/>
              </a:ext>
            </a:extLst>
          </p:cNvPr>
          <p:cNvPicPr>
            <a:picLocks noChangeAspect="1"/>
          </p:cNvPicPr>
          <p:nvPr/>
        </p:nvPicPr>
        <p:blipFill rotWithShape="1">
          <a:blip r:embed="rId6"/>
          <a:srcRect l="3451" r="10551"/>
          <a:stretch/>
        </p:blipFill>
        <p:spPr>
          <a:xfrm>
            <a:off x="8952411" y="1995001"/>
            <a:ext cx="2730435" cy="1917700"/>
          </a:xfrm>
          <a:prstGeom prst="rect">
            <a:avLst/>
          </a:prstGeom>
        </p:spPr>
      </p:pic>
      <p:sp>
        <p:nvSpPr>
          <p:cNvPr id="11" name="TextBox 10">
            <a:extLst>
              <a:ext uri="{FF2B5EF4-FFF2-40B4-BE49-F238E27FC236}">
                <a16:creationId xmlns:a16="http://schemas.microsoft.com/office/drawing/2014/main" id="{23F7ECFE-9AA1-5A41-AC75-88052CF03121}"/>
              </a:ext>
            </a:extLst>
          </p:cNvPr>
          <p:cNvSpPr txBox="1"/>
          <p:nvPr/>
        </p:nvSpPr>
        <p:spPr>
          <a:xfrm>
            <a:off x="8856617" y="1452595"/>
            <a:ext cx="3268254" cy="369332"/>
          </a:xfrm>
          <a:prstGeom prst="rect">
            <a:avLst/>
          </a:prstGeom>
          <a:noFill/>
        </p:spPr>
        <p:txBody>
          <a:bodyPr wrap="square" rtlCol="0">
            <a:spAutoFit/>
          </a:bodyPr>
          <a:lstStyle/>
          <a:p>
            <a:r>
              <a:rPr lang="en-US" b="1" u="sng" dirty="0"/>
              <a:t>massive</a:t>
            </a:r>
            <a:r>
              <a:rPr lang="en-US" dirty="0"/>
              <a:t>: shapeless/</a:t>
            </a:r>
            <a:r>
              <a:rPr lang="en-US" dirty="0" err="1"/>
              <a:t>anhedral</a:t>
            </a:r>
            <a:endParaRPr lang="en-US" b="1" u="sng" dirty="0"/>
          </a:p>
        </p:txBody>
      </p:sp>
      <p:pic>
        <p:nvPicPr>
          <p:cNvPr id="12" name="Picture 11">
            <a:extLst>
              <a:ext uri="{FF2B5EF4-FFF2-40B4-BE49-F238E27FC236}">
                <a16:creationId xmlns:a16="http://schemas.microsoft.com/office/drawing/2014/main" id="{00D63AA0-1244-E645-B30A-FA459880CC67}"/>
              </a:ext>
            </a:extLst>
          </p:cNvPr>
          <p:cNvPicPr>
            <a:picLocks noChangeAspect="1"/>
          </p:cNvPicPr>
          <p:nvPr/>
        </p:nvPicPr>
        <p:blipFill>
          <a:blip r:embed="rId7"/>
          <a:stretch>
            <a:fillRect/>
          </a:stretch>
        </p:blipFill>
        <p:spPr>
          <a:xfrm>
            <a:off x="615951" y="4137110"/>
            <a:ext cx="2534013" cy="1996802"/>
          </a:xfrm>
          <a:prstGeom prst="rect">
            <a:avLst/>
          </a:prstGeom>
        </p:spPr>
      </p:pic>
      <p:sp>
        <p:nvSpPr>
          <p:cNvPr id="13" name="TextBox 12">
            <a:extLst>
              <a:ext uri="{FF2B5EF4-FFF2-40B4-BE49-F238E27FC236}">
                <a16:creationId xmlns:a16="http://schemas.microsoft.com/office/drawing/2014/main" id="{38BE5741-D5F2-5446-9B92-9C29FA3C02FF}"/>
              </a:ext>
            </a:extLst>
          </p:cNvPr>
          <p:cNvSpPr txBox="1"/>
          <p:nvPr/>
        </p:nvSpPr>
        <p:spPr>
          <a:xfrm>
            <a:off x="495314" y="6152088"/>
            <a:ext cx="2784928" cy="369332"/>
          </a:xfrm>
          <a:prstGeom prst="rect">
            <a:avLst/>
          </a:prstGeom>
          <a:noFill/>
        </p:spPr>
        <p:txBody>
          <a:bodyPr wrap="square" rtlCol="0">
            <a:spAutoFit/>
          </a:bodyPr>
          <a:lstStyle/>
          <a:p>
            <a:r>
              <a:rPr lang="en-US" b="1" u="sng" dirty="0"/>
              <a:t>platy</a:t>
            </a:r>
            <a:r>
              <a:rPr lang="en-US" dirty="0"/>
              <a:t>: thin rectangles</a:t>
            </a:r>
            <a:endParaRPr lang="en-US" b="1" u="sng" dirty="0"/>
          </a:p>
        </p:txBody>
      </p:sp>
      <p:pic>
        <p:nvPicPr>
          <p:cNvPr id="14" name="Picture 13">
            <a:extLst>
              <a:ext uri="{FF2B5EF4-FFF2-40B4-BE49-F238E27FC236}">
                <a16:creationId xmlns:a16="http://schemas.microsoft.com/office/drawing/2014/main" id="{3F84C6EF-2B3C-7545-BDF1-01E477A40A1B}"/>
              </a:ext>
            </a:extLst>
          </p:cNvPr>
          <p:cNvPicPr>
            <a:picLocks noChangeAspect="1"/>
          </p:cNvPicPr>
          <p:nvPr/>
        </p:nvPicPr>
        <p:blipFill rotWithShape="1">
          <a:blip r:embed="rId8"/>
          <a:srcRect l="15674" t="7778" r="12439" b="24318"/>
          <a:stretch/>
        </p:blipFill>
        <p:spPr>
          <a:xfrm rot="16200000">
            <a:off x="3613911" y="3789967"/>
            <a:ext cx="1980966" cy="2648304"/>
          </a:xfrm>
          <a:prstGeom prst="rect">
            <a:avLst/>
          </a:prstGeom>
        </p:spPr>
      </p:pic>
      <p:sp>
        <p:nvSpPr>
          <p:cNvPr id="15" name="TextBox 14">
            <a:extLst>
              <a:ext uri="{FF2B5EF4-FFF2-40B4-BE49-F238E27FC236}">
                <a16:creationId xmlns:a16="http://schemas.microsoft.com/office/drawing/2014/main" id="{E894888E-DAB2-9F47-8806-A662FFCC4937}"/>
              </a:ext>
            </a:extLst>
          </p:cNvPr>
          <p:cNvSpPr txBox="1"/>
          <p:nvPr/>
        </p:nvSpPr>
        <p:spPr>
          <a:xfrm>
            <a:off x="3211930" y="6104602"/>
            <a:ext cx="2784928" cy="646331"/>
          </a:xfrm>
          <a:prstGeom prst="rect">
            <a:avLst/>
          </a:prstGeom>
          <a:noFill/>
        </p:spPr>
        <p:txBody>
          <a:bodyPr wrap="square" rtlCol="0">
            <a:spAutoFit/>
          </a:bodyPr>
          <a:lstStyle/>
          <a:p>
            <a:r>
              <a:rPr lang="en-US" b="1" u="sng" dirty="0"/>
              <a:t>prismatic</a:t>
            </a:r>
            <a:r>
              <a:rPr lang="en-US" dirty="0"/>
              <a:t>: elongated, prism-like</a:t>
            </a:r>
            <a:endParaRPr lang="en-US" b="1" u="sng" dirty="0"/>
          </a:p>
        </p:txBody>
      </p:sp>
      <p:pic>
        <p:nvPicPr>
          <p:cNvPr id="16" name="Picture 15">
            <a:extLst>
              <a:ext uri="{FF2B5EF4-FFF2-40B4-BE49-F238E27FC236}">
                <a16:creationId xmlns:a16="http://schemas.microsoft.com/office/drawing/2014/main" id="{AA3A9077-6C76-4247-AA86-B3BD7402A000}"/>
              </a:ext>
            </a:extLst>
          </p:cNvPr>
          <p:cNvPicPr>
            <a:picLocks noChangeAspect="1"/>
          </p:cNvPicPr>
          <p:nvPr/>
        </p:nvPicPr>
        <p:blipFill>
          <a:blip r:embed="rId9"/>
          <a:stretch>
            <a:fillRect/>
          </a:stretch>
        </p:blipFill>
        <p:spPr>
          <a:xfrm>
            <a:off x="6074134" y="4123635"/>
            <a:ext cx="2660679" cy="1990188"/>
          </a:xfrm>
          <a:prstGeom prst="rect">
            <a:avLst/>
          </a:prstGeom>
        </p:spPr>
      </p:pic>
      <p:sp>
        <p:nvSpPr>
          <p:cNvPr id="17" name="TextBox 16">
            <a:extLst>
              <a:ext uri="{FF2B5EF4-FFF2-40B4-BE49-F238E27FC236}">
                <a16:creationId xmlns:a16="http://schemas.microsoft.com/office/drawing/2014/main" id="{C832C9C0-F06C-944E-96C3-BE50EEEBBDF8}"/>
              </a:ext>
            </a:extLst>
          </p:cNvPr>
          <p:cNvSpPr txBox="1"/>
          <p:nvPr/>
        </p:nvSpPr>
        <p:spPr>
          <a:xfrm>
            <a:off x="5996858" y="6065413"/>
            <a:ext cx="2859759" cy="369332"/>
          </a:xfrm>
          <a:prstGeom prst="rect">
            <a:avLst/>
          </a:prstGeom>
          <a:noFill/>
        </p:spPr>
        <p:txBody>
          <a:bodyPr wrap="square" rtlCol="0">
            <a:spAutoFit/>
          </a:bodyPr>
          <a:lstStyle/>
          <a:p>
            <a:r>
              <a:rPr lang="en-US" b="1" u="sng" dirty="0"/>
              <a:t>sphenoid</a:t>
            </a:r>
            <a:r>
              <a:rPr lang="en-US" dirty="0"/>
              <a:t>: wedge-shaped </a:t>
            </a:r>
            <a:endParaRPr lang="en-US" b="1" u="sng" dirty="0"/>
          </a:p>
        </p:txBody>
      </p:sp>
      <p:pic>
        <p:nvPicPr>
          <p:cNvPr id="18" name="Picture 17">
            <a:extLst>
              <a:ext uri="{FF2B5EF4-FFF2-40B4-BE49-F238E27FC236}">
                <a16:creationId xmlns:a16="http://schemas.microsoft.com/office/drawing/2014/main" id="{06B3AC94-780F-6F40-82D3-26CEC8B40C56}"/>
              </a:ext>
            </a:extLst>
          </p:cNvPr>
          <p:cNvPicPr>
            <a:picLocks noChangeAspect="1"/>
          </p:cNvPicPr>
          <p:nvPr/>
        </p:nvPicPr>
        <p:blipFill rotWithShape="1">
          <a:blip r:embed="rId10"/>
          <a:srcRect l="4585" t="7136" r="10985"/>
          <a:stretch/>
        </p:blipFill>
        <p:spPr>
          <a:xfrm>
            <a:off x="9002205" y="4143041"/>
            <a:ext cx="2680641" cy="1922372"/>
          </a:xfrm>
          <a:prstGeom prst="rect">
            <a:avLst/>
          </a:prstGeom>
        </p:spPr>
      </p:pic>
      <p:sp>
        <p:nvSpPr>
          <p:cNvPr id="19" name="TextBox 18">
            <a:extLst>
              <a:ext uri="{FF2B5EF4-FFF2-40B4-BE49-F238E27FC236}">
                <a16:creationId xmlns:a16="http://schemas.microsoft.com/office/drawing/2014/main" id="{02A60D66-67F2-1E40-9F0A-2DE2DC63FBC4}"/>
              </a:ext>
            </a:extLst>
          </p:cNvPr>
          <p:cNvSpPr txBox="1"/>
          <p:nvPr/>
        </p:nvSpPr>
        <p:spPr>
          <a:xfrm>
            <a:off x="8952411" y="6089069"/>
            <a:ext cx="3172460" cy="369332"/>
          </a:xfrm>
          <a:prstGeom prst="rect">
            <a:avLst/>
          </a:prstGeom>
          <a:noFill/>
        </p:spPr>
        <p:txBody>
          <a:bodyPr wrap="square" rtlCol="0">
            <a:spAutoFit/>
          </a:bodyPr>
          <a:lstStyle/>
          <a:p>
            <a:r>
              <a:rPr lang="en-US" b="1" u="sng" dirty="0"/>
              <a:t>tabular</a:t>
            </a:r>
            <a:r>
              <a:rPr lang="en-US" dirty="0"/>
              <a:t>: rectangular, flat</a:t>
            </a:r>
            <a:endParaRPr lang="en-US" b="1" u="sng" dirty="0"/>
          </a:p>
        </p:txBody>
      </p:sp>
    </p:spTree>
    <p:extLst>
      <p:ext uri="{BB962C8B-B14F-4D97-AF65-F5344CB8AC3E}">
        <p14:creationId xmlns:p14="http://schemas.microsoft.com/office/powerpoint/2010/main" val="31536379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2517D-1C4C-CC4B-8AB8-A86182DC0107}"/>
              </a:ext>
            </a:extLst>
          </p:cNvPr>
          <p:cNvSpPr>
            <a:spLocks noGrp="1"/>
          </p:cNvSpPr>
          <p:nvPr>
            <p:ph type="title"/>
          </p:nvPr>
        </p:nvSpPr>
        <p:spPr/>
        <p:txBody>
          <a:bodyPr/>
          <a:lstStyle/>
          <a:p>
            <a:r>
              <a:rPr lang="en-US" dirty="0"/>
              <a:t>Crystal Systems</a:t>
            </a:r>
          </a:p>
        </p:txBody>
      </p:sp>
      <p:sp>
        <p:nvSpPr>
          <p:cNvPr id="5" name="Content Placeholder 4">
            <a:extLst>
              <a:ext uri="{FF2B5EF4-FFF2-40B4-BE49-F238E27FC236}">
                <a16:creationId xmlns:a16="http://schemas.microsoft.com/office/drawing/2014/main" id="{56436F5D-ACD4-AD47-ACBC-48E5BD1D30F7}"/>
              </a:ext>
            </a:extLst>
          </p:cNvPr>
          <p:cNvSpPr>
            <a:spLocks noGrp="1"/>
          </p:cNvSpPr>
          <p:nvPr>
            <p:ph sz="half" idx="2"/>
          </p:nvPr>
        </p:nvSpPr>
        <p:spPr>
          <a:xfrm>
            <a:off x="609600" y="1524000"/>
            <a:ext cx="4482592" cy="4718304"/>
          </a:xfrm>
        </p:spPr>
        <p:txBody>
          <a:bodyPr/>
          <a:lstStyle/>
          <a:p>
            <a:r>
              <a:rPr lang="en-US" dirty="0"/>
              <a:t>Describes the coordinate system associated with the structure of the mineral’s unit cell</a:t>
            </a:r>
          </a:p>
          <a:p>
            <a:r>
              <a:rPr lang="en-US" b="1" u="sng" dirty="0" err="1"/>
              <a:t>Bravais</a:t>
            </a:r>
            <a:r>
              <a:rPr lang="en-US" b="1" u="sng" dirty="0"/>
              <a:t> lattice</a:t>
            </a:r>
            <a:r>
              <a:rPr lang="en-US" dirty="0"/>
              <a:t>: arrangement of nodes on a crystallographic coordinate system, over which the unit cell repeats</a:t>
            </a:r>
            <a:endParaRPr lang="en-US" b="1" u="sng" dirty="0"/>
          </a:p>
        </p:txBody>
      </p:sp>
      <p:pic>
        <p:nvPicPr>
          <p:cNvPr id="8" name="Content Placeholder 7">
            <a:extLst>
              <a:ext uri="{FF2B5EF4-FFF2-40B4-BE49-F238E27FC236}">
                <a16:creationId xmlns:a16="http://schemas.microsoft.com/office/drawing/2014/main" id="{C0930DDD-01FD-ED4B-AC9C-59950827ED30}"/>
              </a:ext>
            </a:extLst>
          </p:cNvPr>
          <p:cNvPicPr>
            <a:picLocks noGrp="1" noChangeAspect="1"/>
          </p:cNvPicPr>
          <p:nvPr>
            <p:ph sz="half" idx="1"/>
          </p:nvPr>
        </p:nvPicPr>
        <p:blipFill>
          <a:blip r:embed="rId2"/>
          <a:stretch>
            <a:fillRect/>
          </a:stretch>
        </p:blipFill>
        <p:spPr>
          <a:xfrm>
            <a:off x="5493834" y="533400"/>
            <a:ext cx="6248400" cy="6279642"/>
          </a:xfrm>
          <a:prstGeom prst="rect">
            <a:avLst/>
          </a:prstGeom>
        </p:spPr>
      </p:pic>
      <p:pic>
        <p:nvPicPr>
          <p:cNvPr id="9" name="Picture 8">
            <a:extLst>
              <a:ext uri="{FF2B5EF4-FFF2-40B4-BE49-F238E27FC236}">
                <a16:creationId xmlns:a16="http://schemas.microsoft.com/office/drawing/2014/main" id="{BA24D809-1396-C247-A02E-C2ED950794FB}"/>
              </a:ext>
            </a:extLst>
          </p:cNvPr>
          <p:cNvPicPr>
            <a:picLocks noChangeAspect="1"/>
          </p:cNvPicPr>
          <p:nvPr/>
        </p:nvPicPr>
        <p:blipFill>
          <a:blip r:embed="rId3"/>
          <a:stretch>
            <a:fillRect/>
          </a:stretch>
        </p:blipFill>
        <p:spPr>
          <a:xfrm>
            <a:off x="526875" y="3992115"/>
            <a:ext cx="4847630" cy="2341778"/>
          </a:xfrm>
          <a:prstGeom prst="rect">
            <a:avLst/>
          </a:prstGeom>
        </p:spPr>
      </p:pic>
    </p:spTree>
    <p:extLst>
      <p:ext uri="{BB962C8B-B14F-4D97-AF65-F5344CB8AC3E}">
        <p14:creationId xmlns:p14="http://schemas.microsoft.com/office/powerpoint/2010/main" val="39276347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63CA5-44D2-BB43-A347-7441CFC413CA}"/>
              </a:ext>
            </a:extLst>
          </p:cNvPr>
          <p:cNvSpPr>
            <a:spLocks noGrp="1"/>
          </p:cNvSpPr>
          <p:nvPr>
            <p:ph type="title"/>
          </p:nvPr>
        </p:nvSpPr>
        <p:spPr/>
        <p:txBody>
          <a:bodyPr/>
          <a:lstStyle/>
          <a:p>
            <a:r>
              <a:rPr lang="en-US" dirty="0"/>
              <a:t>Crystal Systems</a:t>
            </a:r>
          </a:p>
        </p:txBody>
      </p:sp>
      <p:pic>
        <p:nvPicPr>
          <p:cNvPr id="4" name="Content Placeholder 3">
            <a:extLst>
              <a:ext uri="{FF2B5EF4-FFF2-40B4-BE49-F238E27FC236}">
                <a16:creationId xmlns:a16="http://schemas.microsoft.com/office/drawing/2014/main" id="{FCB08E6A-CCFA-CB4B-A237-F76B56592681}"/>
              </a:ext>
            </a:extLst>
          </p:cNvPr>
          <p:cNvPicPr>
            <a:picLocks noGrp="1" noChangeAspect="1"/>
          </p:cNvPicPr>
          <p:nvPr>
            <p:ph idx="1"/>
          </p:nvPr>
        </p:nvPicPr>
        <p:blipFill>
          <a:blip r:embed="rId2"/>
          <a:stretch>
            <a:fillRect/>
          </a:stretch>
        </p:blipFill>
        <p:spPr>
          <a:xfrm>
            <a:off x="1191786" y="1524000"/>
            <a:ext cx="9808427" cy="4904214"/>
          </a:xfrm>
          <a:prstGeom prst="rect">
            <a:avLst/>
          </a:prstGeom>
        </p:spPr>
      </p:pic>
      <p:sp>
        <p:nvSpPr>
          <p:cNvPr id="5" name="TextBox 4">
            <a:extLst>
              <a:ext uri="{FF2B5EF4-FFF2-40B4-BE49-F238E27FC236}">
                <a16:creationId xmlns:a16="http://schemas.microsoft.com/office/drawing/2014/main" id="{726842E4-0CD3-3C45-9029-73AFB428721D}"/>
              </a:ext>
            </a:extLst>
          </p:cNvPr>
          <p:cNvSpPr txBox="1"/>
          <p:nvPr/>
        </p:nvSpPr>
        <p:spPr>
          <a:xfrm>
            <a:off x="1191786" y="6428214"/>
            <a:ext cx="6000751" cy="369332"/>
          </a:xfrm>
          <a:prstGeom prst="rect">
            <a:avLst/>
          </a:prstGeom>
          <a:noFill/>
        </p:spPr>
        <p:txBody>
          <a:bodyPr wrap="square" rtlCol="0">
            <a:spAutoFit/>
          </a:bodyPr>
          <a:lstStyle/>
          <a:p>
            <a:r>
              <a:rPr lang="en-US" b="1" i="1" dirty="0"/>
              <a:t>14 </a:t>
            </a:r>
            <a:r>
              <a:rPr lang="en-US" b="1" i="1" dirty="0" err="1"/>
              <a:t>Bravais</a:t>
            </a:r>
            <a:r>
              <a:rPr lang="en-US" b="1" i="1" dirty="0"/>
              <a:t> Lattices and 7 Crystal Systems</a:t>
            </a:r>
          </a:p>
        </p:txBody>
      </p:sp>
    </p:spTree>
    <p:extLst>
      <p:ext uri="{BB962C8B-B14F-4D97-AF65-F5344CB8AC3E}">
        <p14:creationId xmlns:p14="http://schemas.microsoft.com/office/powerpoint/2010/main" val="5817168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Color</a:t>
            </a:r>
            <a:r>
              <a:rPr lang="en-US" dirty="0"/>
              <a:t> and </a:t>
            </a:r>
            <a:r>
              <a:rPr lang="en-US" b="1" i="1" dirty="0"/>
              <a:t>Streak</a:t>
            </a:r>
          </a:p>
        </p:txBody>
      </p:sp>
      <p:sp>
        <p:nvSpPr>
          <p:cNvPr id="3" name="Content Placeholder 2"/>
          <p:cNvSpPr>
            <a:spLocks noGrp="1"/>
          </p:cNvSpPr>
          <p:nvPr>
            <p:ph idx="1"/>
          </p:nvPr>
        </p:nvSpPr>
        <p:spPr/>
        <p:txBody>
          <a:bodyPr/>
          <a:lstStyle/>
          <a:p>
            <a:r>
              <a:rPr lang="en-US" dirty="0"/>
              <a:t>Refers to how light is absorbed by the mineral and reflected back to the viewer</a:t>
            </a:r>
          </a:p>
          <a:p>
            <a:pPr marL="0" indent="0">
              <a:buNone/>
            </a:pPr>
            <a:endParaRPr lang="en-US" dirty="0"/>
          </a:p>
          <a:p>
            <a:r>
              <a:rPr lang="en-US" dirty="0"/>
              <a:t>Caused by spacing and structure of the crystal lattice</a:t>
            </a:r>
          </a:p>
          <a:p>
            <a:pPr marL="0" indent="0">
              <a:buNone/>
            </a:pPr>
            <a:endParaRPr lang="en-US" dirty="0"/>
          </a:p>
          <a:p>
            <a:r>
              <a:rPr lang="en-US" dirty="0"/>
              <a:t>Impurities may change the perceived color of a mineral (e.g. fluorite is colorless but may be purple, blue, etc.)</a:t>
            </a:r>
          </a:p>
          <a:p>
            <a:pPr marL="0" indent="0">
              <a:buNone/>
            </a:pPr>
            <a:endParaRPr lang="en-US" dirty="0"/>
          </a:p>
          <a:p>
            <a:r>
              <a:rPr lang="en-US" u="sng" dirty="0"/>
              <a:t>Streak</a:t>
            </a:r>
            <a:r>
              <a:rPr lang="en-US" dirty="0"/>
              <a:t> refers to the color of the powder left by a mineral when it is scratched against an unglazed tile</a:t>
            </a:r>
          </a:p>
          <a:p>
            <a:pPr lvl="1"/>
            <a:r>
              <a:rPr lang="en-US" i="1" dirty="0"/>
              <a:t>Streak may be different than color!</a:t>
            </a:r>
          </a:p>
          <a:p>
            <a:pPr lvl="1"/>
            <a:r>
              <a:rPr lang="en-US" dirty="0"/>
              <a:t>Streak is both an optical and a mechanical property</a:t>
            </a:r>
          </a:p>
        </p:txBody>
      </p:sp>
    </p:spTree>
    <p:extLst>
      <p:ext uri="{BB962C8B-B14F-4D97-AF65-F5344CB8AC3E}">
        <p14:creationId xmlns:p14="http://schemas.microsoft.com/office/powerpoint/2010/main" val="3047099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Luster</a:t>
            </a:r>
          </a:p>
        </p:txBody>
      </p:sp>
      <p:sp>
        <p:nvSpPr>
          <p:cNvPr id="3" name="Content Placeholder 2"/>
          <p:cNvSpPr>
            <a:spLocks noGrp="1"/>
          </p:cNvSpPr>
          <p:nvPr>
            <p:ph idx="1"/>
          </p:nvPr>
        </p:nvSpPr>
        <p:spPr/>
        <p:txBody>
          <a:bodyPr>
            <a:normAutofit/>
          </a:bodyPr>
          <a:lstStyle/>
          <a:p>
            <a:r>
              <a:rPr lang="en-US" dirty="0"/>
              <a:t>Refers to how the mineral reflects light</a:t>
            </a:r>
          </a:p>
          <a:p>
            <a:pPr lvl="1"/>
            <a:r>
              <a:rPr lang="en-US" dirty="0"/>
              <a:t>Like </a:t>
            </a:r>
            <a:r>
              <a:rPr lang="en-US" b="1" i="1" dirty="0"/>
              <a:t>color</a:t>
            </a:r>
            <a:r>
              <a:rPr lang="en-US" dirty="0"/>
              <a:t> and </a:t>
            </a:r>
            <a:r>
              <a:rPr lang="en-US" b="1" i="1" dirty="0"/>
              <a:t>streak</a:t>
            </a:r>
            <a:r>
              <a:rPr lang="en-US" dirty="0"/>
              <a:t>, luster is an optical property related to how the mineral absorbs and reflects light</a:t>
            </a:r>
          </a:p>
          <a:p>
            <a:endParaRPr lang="en-US" dirty="0"/>
          </a:p>
          <a:p>
            <a:r>
              <a:rPr lang="en-US" dirty="0"/>
              <a:t>Luster is an observable representation of several physical properties – how so?</a:t>
            </a:r>
          </a:p>
          <a:p>
            <a:pPr lvl="1"/>
            <a:r>
              <a:rPr lang="en-US" dirty="0"/>
              <a:t>Index of refraction, </a:t>
            </a:r>
            <a:r>
              <a:rPr lang="en-US" i="1" dirty="0"/>
              <a:t>n = c/</a:t>
            </a:r>
            <a:r>
              <a:rPr lang="en-US" i="1" dirty="0" err="1"/>
              <a:t>ν</a:t>
            </a:r>
            <a:endParaRPr lang="en-US" i="1" dirty="0"/>
          </a:p>
          <a:p>
            <a:pPr lvl="1"/>
            <a:r>
              <a:rPr lang="en-US" dirty="0"/>
              <a:t>Density, </a:t>
            </a:r>
            <a:r>
              <a:rPr lang="en-US" i="1" dirty="0"/>
              <a:t>⍴ = m/v</a:t>
            </a:r>
          </a:p>
          <a:p>
            <a:pPr lvl="1"/>
            <a:r>
              <a:rPr lang="en-US" dirty="0"/>
              <a:t>Lattice defects</a:t>
            </a:r>
          </a:p>
          <a:p>
            <a:pPr lvl="1"/>
            <a:r>
              <a:rPr lang="en-US" dirty="0"/>
              <a:t>Cleavage</a:t>
            </a:r>
          </a:p>
          <a:p>
            <a:pPr lvl="1"/>
            <a:r>
              <a:rPr lang="en-US" dirty="0"/>
              <a:t>Grain domain size</a:t>
            </a:r>
          </a:p>
          <a:p>
            <a:pPr lvl="1"/>
            <a:r>
              <a:rPr lang="en-US" i="1" dirty="0"/>
              <a:t>etc.</a:t>
            </a:r>
          </a:p>
        </p:txBody>
      </p:sp>
    </p:spTree>
    <p:extLst>
      <p:ext uri="{BB962C8B-B14F-4D97-AF65-F5344CB8AC3E}">
        <p14:creationId xmlns:p14="http://schemas.microsoft.com/office/powerpoint/2010/main" val="30339608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a:t>
            </a:r>
            <a:r>
              <a:rPr lang="en-US" b="1" i="1" dirty="0"/>
              <a:t>luster</a:t>
            </a:r>
            <a:endParaRPr lang="en-US" dirty="0"/>
          </a:p>
        </p:txBody>
      </p:sp>
      <p:sp>
        <p:nvSpPr>
          <p:cNvPr id="3" name="Content Placeholder 2"/>
          <p:cNvSpPr>
            <a:spLocks noGrp="1"/>
          </p:cNvSpPr>
          <p:nvPr>
            <p:ph idx="1"/>
          </p:nvPr>
        </p:nvSpPr>
        <p:spPr/>
        <p:txBody>
          <a:bodyPr>
            <a:normAutofit/>
          </a:bodyPr>
          <a:lstStyle/>
          <a:p>
            <a:r>
              <a:rPr lang="en-US" i="1" dirty="0" err="1"/>
              <a:t>Admantine</a:t>
            </a:r>
            <a:r>
              <a:rPr lang="en-US" dirty="0"/>
              <a:t>: superlative luster, like diamond (can see reflection from inside the mineral)</a:t>
            </a:r>
            <a:endParaRPr lang="en-US" i="1" dirty="0"/>
          </a:p>
          <a:p>
            <a:r>
              <a:rPr lang="en-US" i="1" dirty="0"/>
              <a:t>Metallic (</a:t>
            </a:r>
            <a:r>
              <a:rPr lang="en-US" i="1" dirty="0" err="1"/>
              <a:t>splendent</a:t>
            </a:r>
            <a:r>
              <a:rPr lang="en-US" i="1" dirty="0"/>
              <a:t>)</a:t>
            </a:r>
            <a:r>
              <a:rPr lang="en-US" dirty="0"/>
              <a:t>: shines like metal</a:t>
            </a:r>
          </a:p>
          <a:p>
            <a:r>
              <a:rPr lang="en-US" i="1" dirty="0"/>
              <a:t>submetallic</a:t>
            </a:r>
            <a:r>
              <a:rPr lang="en-US" dirty="0"/>
              <a:t>: similar to metallic, but duller and less reflective (common in near-opaque minerals)</a:t>
            </a:r>
          </a:p>
          <a:p>
            <a:r>
              <a:rPr lang="en-US" i="1" dirty="0"/>
              <a:t>Dull (earthy)</a:t>
            </a:r>
            <a:r>
              <a:rPr lang="en-US" dirty="0"/>
              <a:t>: little to no luster, due to granulations that scatter light in all directions</a:t>
            </a:r>
          </a:p>
          <a:p>
            <a:r>
              <a:rPr lang="en-US" i="1" dirty="0"/>
              <a:t>Greasy</a:t>
            </a:r>
            <a:r>
              <a:rPr lang="en-US" dirty="0"/>
              <a:t>: looks like oil; may also feel greasy to the touch</a:t>
            </a:r>
          </a:p>
          <a:p>
            <a:r>
              <a:rPr lang="en-US" i="1" dirty="0"/>
              <a:t>Pearly</a:t>
            </a:r>
            <a:r>
              <a:rPr lang="en-US" dirty="0"/>
              <a:t>: present in minerals with thin, transparent co-planar sheets with perfect cleavage, looks like a pearl</a:t>
            </a:r>
          </a:p>
          <a:p>
            <a:r>
              <a:rPr lang="en-US" i="1" dirty="0"/>
              <a:t>Resinous</a:t>
            </a:r>
            <a:r>
              <a:rPr lang="en-US" dirty="0"/>
              <a:t>: look like resin, chewing gum or plastic</a:t>
            </a:r>
          </a:p>
          <a:p>
            <a:r>
              <a:rPr lang="en-US" i="1" dirty="0"/>
              <a:t>Silky</a:t>
            </a:r>
            <a:r>
              <a:rPr lang="en-US" dirty="0"/>
              <a:t>: parallel arrangement of fine fibers cause the mineral to appear like woven silk</a:t>
            </a:r>
          </a:p>
          <a:p>
            <a:r>
              <a:rPr lang="en-US" i="1" dirty="0"/>
              <a:t>Vitreous</a:t>
            </a:r>
            <a:r>
              <a:rPr lang="en-US" dirty="0"/>
              <a:t>: “glassy”</a:t>
            </a:r>
          </a:p>
          <a:p>
            <a:r>
              <a:rPr lang="en-US" i="1" dirty="0"/>
              <a:t>Waxy</a:t>
            </a:r>
            <a:r>
              <a:rPr lang="en-US" dirty="0"/>
              <a:t>: resembles wax (dull shine)</a:t>
            </a:r>
            <a:endParaRPr lang="en-US" i="1" dirty="0"/>
          </a:p>
          <a:p>
            <a:pPr marL="0" indent="0">
              <a:buNone/>
            </a:pPr>
            <a:endParaRPr lang="en-US" dirty="0"/>
          </a:p>
        </p:txBody>
      </p:sp>
    </p:spTree>
    <p:extLst>
      <p:ext uri="{BB962C8B-B14F-4D97-AF65-F5344CB8AC3E}">
        <p14:creationId xmlns:p14="http://schemas.microsoft.com/office/powerpoint/2010/main" val="11410648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r>
              <a:rPr lang="en-US" dirty="0" err="1"/>
              <a:t>admantine</a:t>
            </a:r>
            <a:endParaRPr lang="en-US" dirty="0"/>
          </a:p>
        </p:txBody>
      </p:sp>
      <p:sp>
        <p:nvSpPr>
          <p:cNvPr id="5" name="Text Placeholder 4"/>
          <p:cNvSpPr>
            <a:spLocks noGrp="1"/>
          </p:cNvSpPr>
          <p:nvPr>
            <p:ph type="body" sz="quarter" idx="3"/>
          </p:nvPr>
        </p:nvSpPr>
        <p:spPr/>
        <p:txBody>
          <a:bodyPr/>
          <a:lstStyle/>
          <a:p>
            <a:r>
              <a:rPr lang="en-US" dirty="0"/>
              <a:t>dull</a:t>
            </a:r>
          </a:p>
        </p:txBody>
      </p:sp>
      <p:pic>
        <p:nvPicPr>
          <p:cNvPr id="10" name="Content Placeholder 9"/>
          <p:cNvPicPr>
            <a:picLocks noGrp="1" noChangeAspect="1"/>
          </p:cNvPicPr>
          <p:nvPr>
            <p:ph sz="quarter" idx="4"/>
          </p:nvPr>
        </p:nvPicPr>
        <p:blipFill>
          <a:blip r:embed="rId2"/>
          <a:stretch>
            <a:fillRect/>
          </a:stretch>
        </p:blipFill>
        <p:spPr>
          <a:xfrm>
            <a:off x="6530181" y="3047207"/>
            <a:ext cx="3429000" cy="2733675"/>
          </a:xfrm>
          <a:prstGeom prst="rect">
            <a:avLst/>
          </a:prstGeom>
        </p:spPr>
      </p:pic>
      <p:pic>
        <p:nvPicPr>
          <p:cNvPr id="9" name="Content Placeholder 8"/>
          <p:cNvPicPr>
            <a:picLocks noGrp="1" noChangeAspect="1"/>
          </p:cNvPicPr>
          <p:nvPr>
            <p:ph sz="half" idx="2"/>
          </p:nvPr>
        </p:nvPicPr>
        <p:blipFill>
          <a:blip r:embed="rId3"/>
          <a:stretch>
            <a:fillRect/>
          </a:stretch>
        </p:blipFill>
        <p:spPr>
          <a:xfrm>
            <a:off x="1981200" y="2765974"/>
            <a:ext cx="3932238" cy="3296140"/>
          </a:xfrm>
          <a:prstGeom prst="rect">
            <a:avLst/>
          </a:prstGeom>
        </p:spPr>
      </p:pic>
    </p:spTree>
    <p:extLst>
      <p:ext uri="{BB962C8B-B14F-4D97-AF65-F5344CB8AC3E}">
        <p14:creationId xmlns:p14="http://schemas.microsoft.com/office/powerpoint/2010/main" val="30483435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r>
              <a:rPr lang="en-US" dirty="0"/>
              <a:t>greasy</a:t>
            </a:r>
          </a:p>
        </p:txBody>
      </p:sp>
      <p:pic>
        <p:nvPicPr>
          <p:cNvPr id="7" name="Content Placeholder 6"/>
          <p:cNvPicPr>
            <a:picLocks noGrp="1" noChangeAspect="1"/>
          </p:cNvPicPr>
          <p:nvPr>
            <p:ph sz="half" idx="2"/>
          </p:nvPr>
        </p:nvPicPr>
        <p:blipFill>
          <a:blip r:embed="rId2"/>
          <a:stretch>
            <a:fillRect/>
          </a:stretch>
        </p:blipFill>
        <p:spPr>
          <a:xfrm>
            <a:off x="1981200" y="3111608"/>
            <a:ext cx="3932238" cy="2604873"/>
          </a:xfrm>
          <a:prstGeom prst="rect">
            <a:avLst/>
          </a:prstGeom>
        </p:spPr>
      </p:pic>
      <p:sp>
        <p:nvSpPr>
          <p:cNvPr id="5" name="Text Placeholder 4"/>
          <p:cNvSpPr>
            <a:spLocks noGrp="1"/>
          </p:cNvSpPr>
          <p:nvPr>
            <p:ph type="body" sz="quarter" idx="3"/>
          </p:nvPr>
        </p:nvSpPr>
        <p:spPr/>
        <p:txBody>
          <a:bodyPr/>
          <a:lstStyle/>
          <a:p>
            <a:r>
              <a:rPr lang="en-US" dirty="0"/>
              <a:t>metallic</a:t>
            </a:r>
          </a:p>
        </p:txBody>
      </p:sp>
      <p:pic>
        <p:nvPicPr>
          <p:cNvPr id="8" name="Content Placeholder 7"/>
          <p:cNvPicPr>
            <a:picLocks noGrp="1" noChangeAspect="1"/>
          </p:cNvPicPr>
          <p:nvPr>
            <p:ph sz="quarter" idx="4"/>
          </p:nvPr>
        </p:nvPicPr>
        <p:blipFill>
          <a:blip r:embed="rId3"/>
          <a:stretch>
            <a:fillRect/>
          </a:stretch>
        </p:blipFill>
        <p:spPr>
          <a:xfrm>
            <a:off x="6278564" y="3145898"/>
            <a:ext cx="3932237" cy="2536292"/>
          </a:xfrm>
          <a:prstGeom prst="rect">
            <a:avLst/>
          </a:prstGeom>
        </p:spPr>
      </p:pic>
    </p:spTree>
    <p:extLst>
      <p:ext uri="{BB962C8B-B14F-4D97-AF65-F5344CB8AC3E}">
        <p14:creationId xmlns:p14="http://schemas.microsoft.com/office/powerpoint/2010/main" val="31557160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r>
              <a:rPr lang="en-US" dirty="0"/>
              <a:t>resinous</a:t>
            </a:r>
          </a:p>
        </p:txBody>
      </p:sp>
      <p:pic>
        <p:nvPicPr>
          <p:cNvPr id="7" name="Content Placeholder 6"/>
          <p:cNvPicPr>
            <a:picLocks noGrp="1" noChangeAspect="1"/>
          </p:cNvPicPr>
          <p:nvPr>
            <p:ph sz="half" idx="2"/>
          </p:nvPr>
        </p:nvPicPr>
        <p:blipFill>
          <a:blip r:embed="rId2"/>
          <a:stretch>
            <a:fillRect/>
          </a:stretch>
        </p:blipFill>
        <p:spPr>
          <a:xfrm>
            <a:off x="1981200" y="2772335"/>
            <a:ext cx="3932238" cy="3283418"/>
          </a:xfrm>
          <a:prstGeom prst="rect">
            <a:avLst/>
          </a:prstGeom>
        </p:spPr>
      </p:pic>
      <p:sp>
        <p:nvSpPr>
          <p:cNvPr id="5" name="Text Placeholder 4"/>
          <p:cNvSpPr>
            <a:spLocks noGrp="1"/>
          </p:cNvSpPr>
          <p:nvPr>
            <p:ph type="body" sz="quarter" idx="3"/>
          </p:nvPr>
        </p:nvSpPr>
        <p:spPr/>
        <p:txBody>
          <a:bodyPr/>
          <a:lstStyle/>
          <a:p>
            <a:r>
              <a:rPr lang="en-US" dirty="0"/>
              <a:t>submetallic</a:t>
            </a:r>
          </a:p>
        </p:txBody>
      </p:sp>
      <p:pic>
        <p:nvPicPr>
          <p:cNvPr id="8" name="Content Placeholder 7"/>
          <p:cNvPicPr>
            <a:picLocks noGrp="1" noChangeAspect="1"/>
          </p:cNvPicPr>
          <p:nvPr>
            <p:ph sz="quarter" idx="4"/>
          </p:nvPr>
        </p:nvPicPr>
        <p:blipFill>
          <a:blip r:embed="rId3"/>
          <a:stretch>
            <a:fillRect/>
          </a:stretch>
        </p:blipFill>
        <p:spPr>
          <a:xfrm>
            <a:off x="6473031" y="2780507"/>
            <a:ext cx="3543300" cy="3267075"/>
          </a:xfrm>
          <a:prstGeom prst="rect">
            <a:avLst/>
          </a:prstGeom>
        </p:spPr>
      </p:pic>
    </p:spTree>
    <p:extLst>
      <p:ext uri="{BB962C8B-B14F-4D97-AF65-F5344CB8AC3E}">
        <p14:creationId xmlns:p14="http://schemas.microsoft.com/office/powerpoint/2010/main" val="12961366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r>
              <a:rPr lang="en-US" dirty="0"/>
              <a:t>waxy</a:t>
            </a:r>
          </a:p>
        </p:txBody>
      </p:sp>
      <p:pic>
        <p:nvPicPr>
          <p:cNvPr id="7" name="Content Placeholder 6"/>
          <p:cNvPicPr>
            <a:picLocks noGrp="1" noChangeAspect="1"/>
          </p:cNvPicPr>
          <p:nvPr>
            <p:ph sz="half" idx="2"/>
          </p:nvPr>
        </p:nvPicPr>
        <p:blipFill>
          <a:blip r:embed="rId2"/>
          <a:stretch>
            <a:fillRect/>
          </a:stretch>
        </p:blipFill>
        <p:spPr>
          <a:xfrm>
            <a:off x="2332894" y="2438400"/>
            <a:ext cx="3228851" cy="3951288"/>
          </a:xfrm>
          <a:prstGeom prst="rect">
            <a:avLst/>
          </a:prstGeom>
        </p:spPr>
      </p:pic>
      <p:sp>
        <p:nvSpPr>
          <p:cNvPr id="5" name="Text Placeholder 4"/>
          <p:cNvSpPr>
            <a:spLocks noGrp="1"/>
          </p:cNvSpPr>
          <p:nvPr>
            <p:ph type="body" sz="quarter" idx="3"/>
          </p:nvPr>
        </p:nvSpPr>
        <p:spPr/>
        <p:txBody>
          <a:bodyPr/>
          <a:lstStyle/>
          <a:p>
            <a:r>
              <a:rPr lang="en-US" dirty="0"/>
              <a:t>vitreous</a:t>
            </a:r>
          </a:p>
        </p:txBody>
      </p:sp>
      <p:pic>
        <p:nvPicPr>
          <p:cNvPr id="8" name="Content Placeholder 7"/>
          <p:cNvPicPr>
            <a:picLocks noGrp="1" noChangeAspect="1"/>
          </p:cNvPicPr>
          <p:nvPr>
            <p:ph sz="quarter" idx="4"/>
          </p:nvPr>
        </p:nvPicPr>
        <p:blipFill>
          <a:blip r:embed="rId3"/>
          <a:stretch>
            <a:fillRect/>
          </a:stretch>
        </p:blipFill>
        <p:spPr>
          <a:xfrm>
            <a:off x="6278564" y="2740386"/>
            <a:ext cx="3932237" cy="3347316"/>
          </a:xfrm>
          <a:prstGeom prst="rect">
            <a:avLst/>
          </a:prstGeom>
        </p:spPr>
      </p:pic>
    </p:spTree>
    <p:extLst>
      <p:ext uri="{BB962C8B-B14F-4D97-AF65-F5344CB8AC3E}">
        <p14:creationId xmlns:p14="http://schemas.microsoft.com/office/powerpoint/2010/main" val="6259599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Text Placeholder 2"/>
          <p:cNvSpPr>
            <a:spLocks noGrp="1"/>
          </p:cNvSpPr>
          <p:nvPr>
            <p:ph type="body" idx="1"/>
          </p:nvPr>
        </p:nvSpPr>
        <p:spPr/>
        <p:txBody>
          <a:bodyPr/>
          <a:lstStyle/>
          <a:p>
            <a:r>
              <a:rPr lang="en-US" dirty="0"/>
              <a:t>pearly</a:t>
            </a:r>
          </a:p>
        </p:txBody>
      </p:sp>
      <p:pic>
        <p:nvPicPr>
          <p:cNvPr id="7" name="Content Placeholder 6"/>
          <p:cNvPicPr>
            <a:picLocks noGrp="1" noChangeAspect="1"/>
          </p:cNvPicPr>
          <p:nvPr>
            <p:ph sz="half" idx="2"/>
          </p:nvPr>
        </p:nvPicPr>
        <p:blipFill>
          <a:blip r:embed="rId2"/>
          <a:stretch>
            <a:fillRect/>
          </a:stretch>
        </p:blipFill>
        <p:spPr>
          <a:xfrm>
            <a:off x="1981200" y="2988608"/>
            <a:ext cx="3932238" cy="2850872"/>
          </a:xfrm>
          <a:prstGeom prst="rect">
            <a:avLst/>
          </a:prstGeom>
        </p:spPr>
      </p:pic>
      <p:sp>
        <p:nvSpPr>
          <p:cNvPr id="5" name="Text Placeholder 4"/>
          <p:cNvSpPr>
            <a:spLocks noGrp="1"/>
          </p:cNvSpPr>
          <p:nvPr>
            <p:ph type="body" sz="quarter" idx="3"/>
          </p:nvPr>
        </p:nvSpPr>
        <p:spPr/>
        <p:txBody>
          <a:bodyPr/>
          <a:lstStyle/>
          <a:p>
            <a:r>
              <a:rPr lang="en-US" dirty="0"/>
              <a:t>silky</a:t>
            </a:r>
          </a:p>
        </p:txBody>
      </p:sp>
      <p:pic>
        <p:nvPicPr>
          <p:cNvPr id="8" name="Content Placeholder 7"/>
          <p:cNvPicPr>
            <a:picLocks noGrp="1" noChangeAspect="1"/>
          </p:cNvPicPr>
          <p:nvPr>
            <p:ph sz="quarter" idx="4"/>
          </p:nvPr>
        </p:nvPicPr>
        <p:blipFill>
          <a:blip r:embed="rId3"/>
          <a:stretch>
            <a:fillRect/>
          </a:stretch>
        </p:blipFill>
        <p:spPr>
          <a:xfrm>
            <a:off x="6278564" y="2909964"/>
            <a:ext cx="3932237" cy="3008161"/>
          </a:xfrm>
          <a:prstGeom prst="rect">
            <a:avLst/>
          </a:prstGeom>
        </p:spPr>
      </p:pic>
    </p:spTree>
    <p:extLst>
      <p:ext uri="{BB962C8B-B14F-4D97-AF65-F5344CB8AC3E}">
        <p14:creationId xmlns:p14="http://schemas.microsoft.com/office/powerpoint/2010/main" val="394035714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Clarity.thmx</Template>
  <TotalTime>1835</TotalTime>
  <Words>644</Words>
  <Application>Microsoft Macintosh PowerPoint</Application>
  <PresentationFormat>Widescreen</PresentationFormat>
  <Paragraphs>75</Paragraphs>
  <Slides>14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Clarity</vt:lpstr>
      <vt:lpstr>Physical properties of minerals</vt:lpstr>
      <vt:lpstr>Crystal Habit</vt:lpstr>
      <vt:lpstr>Crystal Habit ≠ Crystal form ≠ Quality of shape</vt:lpstr>
      <vt:lpstr>Examples of crystal habits (many more exist!)</vt:lpstr>
      <vt:lpstr>Crystal Systems</vt:lpstr>
      <vt:lpstr>Crystal Systems</vt:lpstr>
      <vt:lpstr>Color and Streak</vt:lpstr>
      <vt:lpstr>Luster</vt:lpstr>
      <vt:lpstr>Types of luster</vt:lpstr>
      <vt:lpstr>PowerPoint Presentation</vt:lpstr>
      <vt:lpstr>PowerPoint Presentation</vt:lpstr>
      <vt:lpstr>PowerPoint Presentation</vt:lpstr>
      <vt:lpstr>PowerPoint Presentation</vt:lpstr>
      <vt:lpstr>PowerPoint Presentation</vt:lpstr>
    </vt:vector>
  </TitlesOfParts>
  <Company>Wesleyan University</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Sulfides</dc:title>
  <dc:creator>Ellen Alexander</dc:creator>
  <cp:lastModifiedBy>Ellen Alexander</cp:lastModifiedBy>
  <cp:revision>24</cp:revision>
  <dcterms:created xsi:type="dcterms:W3CDTF">2015-10-06T04:52:34Z</dcterms:created>
  <dcterms:modified xsi:type="dcterms:W3CDTF">2018-10-09T16:58:00Z</dcterms:modified>
</cp:coreProperties>
</file>